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3.xml" ContentType="application/vnd.openxmlformats-officedocument.presentationml.tags+xml"/>
  <Override PartName="/ppt/notesSlides/notesSlide7.xml" ContentType="application/vnd.openxmlformats-officedocument.presentationml.notesSlide+xml"/>
  <Override PartName="/ppt/tags/tag4.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omments/comment1.xml" ContentType="application/vnd.openxmlformats-officedocument.presentationml.comments+xml"/>
  <Override PartName="/ppt/notesSlides/notesSlide16.xml" ContentType="application/vnd.openxmlformats-officedocument.presentationml.notesSlide+xml"/>
  <Override PartName="/ppt/tags/tag5.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6.xml" ContentType="application/vnd.openxmlformats-officedocument.presentationml.tags+xml"/>
  <Override PartName="/ppt/notesSlides/notesSlide19.xml" ContentType="application/vnd.openxmlformats-officedocument.presentationml.notesSlide+xml"/>
  <Override PartName="/ppt/tags/tag7.xml" ContentType="application/vnd.openxmlformats-officedocument.presentationml.tags+xml"/>
  <Override PartName="/ppt/notesSlides/notesSlide20.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notesSlides/notesSlide21.xml" ContentType="application/vnd.openxmlformats-officedocument.presentationml.notesSlide+xml"/>
  <Override PartName="/ppt/tags/tag10.xml" ContentType="application/vnd.openxmlformats-officedocument.presentationml.tags+xml"/>
  <Override PartName="/ppt/notesSlides/notesSlide22.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8" r:id="rId2"/>
    <p:sldMasterId id="2147483656" r:id="rId3"/>
  </p:sldMasterIdLst>
  <p:notesMasterIdLst>
    <p:notesMasterId r:id="rId30"/>
  </p:notesMasterIdLst>
  <p:handoutMasterIdLst>
    <p:handoutMasterId r:id="rId31"/>
  </p:handoutMasterIdLst>
  <p:sldIdLst>
    <p:sldId id="257" r:id="rId4"/>
    <p:sldId id="256" r:id="rId5"/>
    <p:sldId id="258" r:id="rId6"/>
    <p:sldId id="259" r:id="rId7"/>
    <p:sldId id="260" r:id="rId8"/>
    <p:sldId id="261" r:id="rId9"/>
    <p:sldId id="303" r:id="rId10"/>
    <p:sldId id="305" r:id="rId11"/>
    <p:sldId id="306" r:id="rId12"/>
    <p:sldId id="307" r:id="rId13"/>
    <p:sldId id="308" r:id="rId14"/>
    <p:sldId id="309" r:id="rId15"/>
    <p:sldId id="286" r:id="rId16"/>
    <p:sldId id="287" r:id="rId17"/>
    <p:sldId id="288" r:id="rId18"/>
    <p:sldId id="289" r:id="rId19"/>
    <p:sldId id="290" r:id="rId20"/>
    <p:sldId id="291" r:id="rId21"/>
    <p:sldId id="269" r:id="rId22"/>
    <p:sldId id="275" r:id="rId23"/>
    <p:sldId id="292" r:id="rId24"/>
    <p:sldId id="272" r:id="rId25"/>
    <p:sldId id="293" r:id="rId26"/>
    <p:sldId id="294" r:id="rId27"/>
    <p:sldId id="296" r:id="rId28"/>
    <p:sldId id="310" r:id="rId29"/>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ersant david" initials="hd" lastIdx="1" clrIdx="0">
    <p:extLst>
      <p:ext uri="{19B8F6BF-5375-455C-9EA6-DF929625EA0E}">
        <p15:presenceInfo xmlns:p15="http://schemas.microsoft.com/office/powerpoint/2012/main" userId="S-1-5-21-2415383333-406384120-3540199839-30176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D76213"/>
    <a:srgbClr val="EA6B14"/>
    <a:srgbClr val="EB6E19"/>
    <a:srgbClr val="C55A11"/>
    <a:srgbClr val="DE0000"/>
    <a:srgbClr val="DF661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Style moyen 2 - Accentuation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934" autoAdjust="0"/>
    <p:restoredTop sz="95759" autoAdjust="0"/>
  </p:normalViewPr>
  <p:slideViewPr>
    <p:cSldViewPr snapToGrid="0">
      <p:cViewPr varScale="1">
        <p:scale>
          <a:sx n="98" d="100"/>
          <a:sy n="98" d="100"/>
        </p:scale>
        <p:origin x="1422" y="84"/>
      </p:cViewPr>
      <p:guideLst/>
    </p:cSldViewPr>
  </p:slideViewPr>
  <p:notesTextViewPr>
    <p:cViewPr>
      <p:scale>
        <a:sx n="1" d="1"/>
        <a:sy n="1" d="1"/>
      </p:scale>
      <p:origin x="0" y="0"/>
    </p:cViewPr>
  </p:notesTextViewPr>
  <p:notesViewPr>
    <p:cSldViewPr snapToGrid="0">
      <p:cViewPr varScale="1">
        <p:scale>
          <a:sx n="74" d="100"/>
          <a:sy n="74" d="100"/>
        </p:scale>
        <p:origin x="4110"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commentAuthors" Target="commentAuthor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handoutMaster" Target="handoutMasters/handout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notesMaster" Target="notesMasters/notesMaster1.xml"/><Relationship Id="rId35"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10-17T00:02:06.965" idx="1">
    <p:pos x="10" y="10"/>
    <p:text/>
    <p:extLst>
      <p:ext uri="{C676402C-5697-4E1C-873F-D02D1690AC5C}">
        <p15:threadingInfo xmlns:p15="http://schemas.microsoft.com/office/powerpoint/2012/main" timeZoneBias="-120"/>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1E8B46B-EA02-1944-80BC-4AEB2741E0F6}" type="doc">
      <dgm:prSet loTypeId="urn:microsoft.com/office/officeart/2008/layout/VerticalCurvedList" loCatId="" qsTypeId="urn:microsoft.com/office/officeart/2005/8/quickstyle/simple1" qsCatId="simple" csTypeId="urn:microsoft.com/office/officeart/2005/8/colors/accent1_2" csCatId="accent1" phldr="1"/>
      <dgm:spPr/>
      <dgm:t>
        <a:bodyPr/>
        <a:lstStyle/>
        <a:p>
          <a:endParaRPr lang="en-GB"/>
        </a:p>
      </dgm:t>
    </dgm:pt>
    <dgm:pt modelId="{24E95890-A8BC-EB45-A935-DE0CA82F4FB9}">
      <dgm:prSet phldrT="[Text]" custT="1"/>
      <dgm:spPr>
        <a:noFill/>
      </dgm:spPr>
      <dgm:t>
        <a:bodyPr/>
        <a:lstStyle/>
        <a:p>
          <a:r>
            <a:rPr lang="fr-FR" sz="2000" b="1" dirty="0">
              <a:solidFill>
                <a:schemeClr val="bg2">
                  <a:lumMod val="25000"/>
                </a:schemeClr>
              </a:solidFill>
              <a:latin typeface="+mn-lt"/>
            </a:rPr>
            <a:t>  I. Présentation </a:t>
          </a:r>
          <a:r>
            <a:rPr lang="fr-FR" sz="2000" b="1" noProof="0" dirty="0">
              <a:solidFill>
                <a:schemeClr val="bg2">
                  <a:lumMod val="25000"/>
                </a:schemeClr>
              </a:solidFill>
            </a:rPr>
            <a:t>de la loi de plasticité cristalline</a:t>
          </a:r>
          <a:endParaRPr lang="en-GB" sz="2000" b="1" dirty="0">
            <a:solidFill>
              <a:schemeClr val="bg2">
                <a:lumMod val="25000"/>
              </a:schemeClr>
            </a:solidFill>
            <a:latin typeface="+mn-lt"/>
          </a:endParaRPr>
        </a:p>
      </dgm:t>
    </dgm:pt>
    <dgm:pt modelId="{D09E4C71-8E16-CD43-8B84-D6180EB3D83E}" type="parTrans" cxnId="{3731FDCE-EB8A-E64B-9EC0-2ED920175DF1}">
      <dgm:prSet/>
      <dgm:spPr/>
      <dgm:t>
        <a:bodyPr/>
        <a:lstStyle/>
        <a:p>
          <a:endParaRPr lang="en-GB"/>
        </a:p>
      </dgm:t>
    </dgm:pt>
    <dgm:pt modelId="{AAEA4986-E8CA-754F-979F-BC14D5793F2F}" type="sibTrans" cxnId="{3731FDCE-EB8A-E64B-9EC0-2ED920175DF1}">
      <dgm:prSet/>
      <dgm:spPr>
        <a:ln>
          <a:solidFill>
            <a:srgbClr val="6BA243"/>
          </a:solidFill>
        </a:ln>
      </dgm:spPr>
      <dgm:t>
        <a:bodyPr/>
        <a:lstStyle/>
        <a:p>
          <a:endParaRPr lang="en-GB"/>
        </a:p>
      </dgm:t>
    </dgm:pt>
    <dgm:pt modelId="{DC7F671C-A11A-2347-BF21-7330B0717153}">
      <dgm:prSet phldrT="[Text]" custT="1"/>
      <dgm:spPr>
        <a:noFill/>
      </dgm:spPr>
      <dgm:t>
        <a:bodyPr/>
        <a:lstStyle/>
        <a:p>
          <a:r>
            <a:rPr lang="fr-FR" sz="2400" b="1" dirty="0">
              <a:solidFill>
                <a:schemeClr val="accent6">
                  <a:lumMod val="50000"/>
                </a:schemeClr>
              </a:solidFill>
            </a:rPr>
            <a:t>III. </a:t>
          </a:r>
          <a:r>
            <a:rPr lang="fr-FR" sz="2000" b="1" dirty="0" smtClean="0">
              <a:solidFill>
                <a:schemeClr val="accent6">
                  <a:lumMod val="50000"/>
                </a:schemeClr>
              </a:solidFill>
            </a:rPr>
            <a:t>Difficulté</a:t>
          </a:r>
          <a:r>
            <a:rPr lang="fr-FR" sz="2000" b="1" dirty="0" smtClean="0">
              <a:solidFill>
                <a:schemeClr val="bg2">
                  <a:lumMod val="25000"/>
                </a:schemeClr>
              </a:solidFill>
              <a:latin typeface="Calibri" charset="0"/>
              <a:ea typeface="Calibri" charset="0"/>
              <a:cs typeface="Calibri" charset="0"/>
            </a:rPr>
            <a:t> </a:t>
          </a:r>
          <a:r>
            <a:rPr lang="fr-FR" sz="2000" b="1" dirty="0">
              <a:solidFill>
                <a:schemeClr val="bg2">
                  <a:lumMod val="25000"/>
                </a:schemeClr>
              </a:solidFill>
              <a:latin typeface="Calibri" charset="0"/>
              <a:ea typeface="Calibri" charset="0"/>
              <a:cs typeface="Calibri" charset="0"/>
            </a:rPr>
            <a:t>de l’intégration du comportement</a:t>
          </a:r>
          <a:endParaRPr lang="fr-FR" sz="2000" b="1" u="none" noProof="0" dirty="0">
            <a:solidFill>
              <a:schemeClr val="bg2">
                <a:lumMod val="25000"/>
              </a:schemeClr>
            </a:solidFill>
            <a:latin typeface="Calibri" charset="0"/>
            <a:ea typeface="Calibri" charset="0"/>
            <a:cs typeface="Calibri" charset="0"/>
          </a:endParaRPr>
        </a:p>
      </dgm:t>
    </dgm:pt>
    <dgm:pt modelId="{5EB645C2-55A6-9B42-9D48-A74F74A70E56}" type="parTrans" cxnId="{C4383D1F-4963-DF44-9C41-6FDBA90E0684}">
      <dgm:prSet/>
      <dgm:spPr/>
      <dgm:t>
        <a:bodyPr/>
        <a:lstStyle/>
        <a:p>
          <a:endParaRPr lang="en-GB"/>
        </a:p>
      </dgm:t>
    </dgm:pt>
    <dgm:pt modelId="{0850F762-22A1-1F45-A851-5E3057399294}" type="sibTrans" cxnId="{C4383D1F-4963-DF44-9C41-6FDBA90E0684}">
      <dgm:prSet/>
      <dgm:spPr/>
      <dgm:t>
        <a:bodyPr/>
        <a:lstStyle/>
        <a:p>
          <a:endParaRPr lang="en-GB"/>
        </a:p>
      </dgm:t>
    </dgm:pt>
    <dgm:pt modelId="{1EA176F1-CBDA-8B4B-BE8A-7C179FA6C22E}">
      <dgm:prSet custT="1"/>
      <dgm:spPr>
        <a:noFill/>
      </dgm:spPr>
      <dgm:t>
        <a:bodyPr/>
        <a:lstStyle/>
        <a:p>
          <a:r>
            <a:rPr lang="fr-FR" sz="2000" b="1" dirty="0">
              <a:solidFill>
                <a:schemeClr val="bg2">
                  <a:lumMod val="25000"/>
                </a:schemeClr>
              </a:solidFill>
              <a:latin typeface="Calibri" charset="0"/>
              <a:ea typeface="Calibri" charset="0"/>
              <a:cs typeface="Calibri" charset="0"/>
            </a:rPr>
            <a:t>IV. Caractérisation expérimentale et simulation de l’essai de traction </a:t>
          </a:r>
          <a:r>
            <a:rPr lang="fr-FR" sz="2000" b="1" i="1" dirty="0">
              <a:solidFill>
                <a:schemeClr val="bg2">
                  <a:lumMod val="25000"/>
                </a:schemeClr>
              </a:solidFill>
              <a:latin typeface="Calibri" charset="0"/>
              <a:ea typeface="Calibri" charset="0"/>
              <a:cs typeface="Calibri" charset="0"/>
            </a:rPr>
            <a:t>in-situ</a:t>
          </a:r>
        </a:p>
      </dgm:t>
    </dgm:pt>
    <dgm:pt modelId="{3938B98B-1F84-074B-80E6-E070E936DEAB}" type="parTrans" cxnId="{DD28514F-718B-3146-9BEA-0C5D05DDF9D3}">
      <dgm:prSet/>
      <dgm:spPr/>
      <dgm:t>
        <a:bodyPr/>
        <a:lstStyle/>
        <a:p>
          <a:endParaRPr lang="en-GB"/>
        </a:p>
      </dgm:t>
    </dgm:pt>
    <dgm:pt modelId="{8DD89BD8-92A5-4743-9181-4022AD3BF230}" type="sibTrans" cxnId="{DD28514F-718B-3146-9BEA-0C5D05DDF9D3}">
      <dgm:prSet/>
      <dgm:spPr/>
      <dgm:t>
        <a:bodyPr/>
        <a:lstStyle/>
        <a:p>
          <a:endParaRPr lang="en-GB"/>
        </a:p>
      </dgm:t>
    </dgm:pt>
    <dgm:pt modelId="{3E9D65B7-D8C4-3548-9A10-4C35C91172A2}">
      <dgm:prSet phldrT="[Text]" custT="1"/>
      <dgm:spPr>
        <a:noFill/>
      </dgm:spPr>
      <dgm:t>
        <a:bodyPr/>
        <a:lstStyle/>
        <a:p>
          <a:r>
            <a:rPr lang="fr-FR" sz="2000" b="1" noProof="0" dirty="0">
              <a:solidFill>
                <a:schemeClr val="bg2">
                  <a:lumMod val="25000"/>
                </a:schemeClr>
              </a:solidFill>
            </a:rPr>
            <a:t>II.  Implémentation et validation du comportement mécanique attendu  </a:t>
          </a:r>
          <a:endParaRPr lang="fr-FR" sz="2000" b="1" u="none" noProof="0" dirty="0">
            <a:solidFill>
              <a:schemeClr val="bg2">
                <a:lumMod val="25000"/>
              </a:schemeClr>
            </a:solidFill>
          </a:endParaRPr>
        </a:p>
      </dgm:t>
    </dgm:pt>
    <dgm:pt modelId="{8BDB4C74-DB2D-A842-9635-F93AE03EC0F3}" type="sibTrans" cxnId="{AF379A2E-4050-2E43-8316-4C5178FDECF6}">
      <dgm:prSet/>
      <dgm:spPr/>
      <dgm:t>
        <a:bodyPr/>
        <a:lstStyle/>
        <a:p>
          <a:endParaRPr lang="en-GB"/>
        </a:p>
      </dgm:t>
    </dgm:pt>
    <dgm:pt modelId="{DF96C579-E4AD-4449-9245-20CAC41141F1}" type="parTrans" cxnId="{AF379A2E-4050-2E43-8316-4C5178FDECF6}">
      <dgm:prSet/>
      <dgm:spPr/>
      <dgm:t>
        <a:bodyPr/>
        <a:lstStyle/>
        <a:p>
          <a:endParaRPr lang="en-GB"/>
        </a:p>
      </dgm:t>
    </dgm:pt>
    <dgm:pt modelId="{CE0494E5-1827-F347-9AC0-F84461A6A82B}" type="pres">
      <dgm:prSet presAssocID="{61E8B46B-EA02-1944-80BC-4AEB2741E0F6}" presName="Name0" presStyleCnt="0">
        <dgm:presLayoutVars>
          <dgm:chMax val="7"/>
          <dgm:chPref val="7"/>
          <dgm:dir/>
        </dgm:presLayoutVars>
      </dgm:prSet>
      <dgm:spPr/>
      <dgm:t>
        <a:bodyPr/>
        <a:lstStyle/>
        <a:p>
          <a:endParaRPr lang="fr-FR"/>
        </a:p>
      </dgm:t>
    </dgm:pt>
    <dgm:pt modelId="{4262006C-CDFE-AC49-AFB4-E39E00672561}" type="pres">
      <dgm:prSet presAssocID="{61E8B46B-EA02-1944-80BC-4AEB2741E0F6}" presName="Name1" presStyleCnt="0"/>
      <dgm:spPr/>
    </dgm:pt>
    <dgm:pt modelId="{F4C683E8-8CAA-1B4A-AFCE-7452528484FD}" type="pres">
      <dgm:prSet presAssocID="{61E8B46B-EA02-1944-80BC-4AEB2741E0F6}" presName="cycle" presStyleCnt="0"/>
      <dgm:spPr/>
    </dgm:pt>
    <dgm:pt modelId="{A8DB1F5E-74E5-8347-8C3A-700CD60B9BB9}" type="pres">
      <dgm:prSet presAssocID="{61E8B46B-EA02-1944-80BC-4AEB2741E0F6}" presName="srcNode" presStyleLbl="node1" presStyleIdx="0" presStyleCnt="4"/>
      <dgm:spPr/>
    </dgm:pt>
    <dgm:pt modelId="{8FC1C300-DEC2-7F4E-9A9A-BD85DD862D27}" type="pres">
      <dgm:prSet presAssocID="{61E8B46B-EA02-1944-80BC-4AEB2741E0F6}" presName="conn" presStyleLbl="parChTrans1D2" presStyleIdx="0" presStyleCnt="1"/>
      <dgm:spPr/>
      <dgm:t>
        <a:bodyPr/>
        <a:lstStyle/>
        <a:p>
          <a:endParaRPr lang="fr-FR"/>
        </a:p>
      </dgm:t>
    </dgm:pt>
    <dgm:pt modelId="{F7839D30-CA7A-6147-935B-F16885938781}" type="pres">
      <dgm:prSet presAssocID="{61E8B46B-EA02-1944-80BC-4AEB2741E0F6}" presName="extraNode" presStyleLbl="node1" presStyleIdx="0" presStyleCnt="4"/>
      <dgm:spPr/>
    </dgm:pt>
    <dgm:pt modelId="{DE91A641-9C48-4E4A-91E9-233B2158AA0C}" type="pres">
      <dgm:prSet presAssocID="{61E8B46B-EA02-1944-80BC-4AEB2741E0F6}" presName="dstNode" presStyleLbl="node1" presStyleIdx="0" presStyleCnt="4"/>
      <dgm:spPr/>
    </dgm:pt>
    <dgm:pt modelId="{AF8694CE-DED5-E142-A349-5AEFBE46977D}" type="pres">
      <dgm:prSet presAssocID="{24E95890-A8BC-EB45-A935-DE0CA82F4FB9}" presName="text_1" presStyleLbl="node1" presStyleIdx="0" presStyleCnt="4" custScaleX="101628" custScaleY="47574" custLinFactNeighborX="5576" custLinFactNeighborY="-2134">
        <dgm:presLayoutVars>
          <dgm:bulletEnabled val="1"/>
        </dgm:presLayoutVars>
      </dgm:prSet>
      <dgm:spPr/>
      <dgm:t>
        <a:bodyPr/>
        <a:lstStyle/>
        <a:p>
          <a:endParaRPr lang="fr-FR"/>
        </a:p>
      </dgm:t>
    </dgm:pt>
    <dgm:pt modelId="{D531918B-52DB-CA4F-A0DD-0D7B2FBDA8A2}" type="pres">
      <dgm:prSet presAssocID="{24E95890-A8BC-EB45-A935-DE0CA82F4FB9}" presName="accent_1" presStyleCnt="0"/>
      <dgm:spPr/>
    </dgm:pt>
    <dgm:pt modelId="{0556C501-FA31-C04C-8D77-89E65A66E080}" type="pres">
      <dgm:prSet presAssocID="{24E95890-A8BC-EB45-A935-DE0CA82F4FB9}" presName="accentRepeatNode" presStyleLbl="solidFgAcc1" presStyleIdx="0" presStyleCnt="4" custScaleX="113983" custScaleY="113983"/>
      <dgm:spPr>
        <a:ln>
          <a:solidFill>
            <a:srgbClr val="63963E"/>
          </a:solidFill>
        </a:ln>
      </dgm:spPr>
    </dgm:pt>
    <dgm:pt modelId="{D487D32F-BFA3-904C-BE25-7257313D50E2}" type="pres">
      <dgm:prSet presAssocID="{3E9D65B7-D8C4-3548-9A10-4C35C91172A2}" presName="text_2" presStyleLbl="node1" presStyleIdx="1" presStyleCnt="4" custScaleY="51899">
        <dgm:presLayoutVars>
          <dgm:bulletEnabled val="1"/>
        </dgm:presLayoutVars>
      </dgm:prSet>
      <dgm:spPr/>
      <dgm:t>
        <a:bodyPr/>
        <a:lstStyle/>
        <a:p>
          <a:endParaRPr lang="fr-FR"/>
        </a:p>
      </dgm:t>
    </dgm:pt>
    <dgm:pt modelId="{8FC15390-E741-A648-B539-E3D2CD5AB512}" type="pres">
      <dgm:prSet presAssocID="{3E9D65B7-D8C4-3548-9A10-4C35C91172A2}" presName="accent_2" presStyleCnt="0"/>
      <dgm:spPr/>
    </dgm:pt>
    <dgm:pt modelId="{6FC4949D-4BD5-C145-B011-038F021BC62A}" type="pres">
      <dgm:prSet presAssocID="{3E9D65B7-D8C4-3548-9A10-4C35C91172A2}" presName="accentRepeatNode" presStyleLbl="solidFgAcc1" presStyleIdx="1" presStyleCnt="4" custScaleX="113983" custScaleY="113983"/>
      <dgm:spPr>
        <a:ln>
          <a:solidFill>
            <a:srgbClr val="6BA243"/>
          </a:solidFill>
        </a:ln>
      </dgm:spPr>
    </dgm:pt>
    <dgm:pt modelId="{E9BFE8CB-FDB6-C04F-B974-266A0347CDD8}" type="pres">
      <dgm:prSet presAssocID="{DC7F671C-A11A-2347-BF21-7330B0717153}" presName="text_3" presStyleLbl="node1" presStyleIdx="2" presStyleCnt="4" custScaleY="99273">
        <dgm:presLayoutVars>
          <dgm:bulletEnabled val="1"/>
        </dgm:presLayoutVars>
      </dgm:prSet>
      <dgm:spPr/>
      <dgm:t>
        <a:bodyPr/>
        <a:lstStyle/>
        <a:p>
          <a:endParaRPr lang="fr-FR"/>
        </a:p>
      </dgm:t>
    </dgm:pt>
    <dgm:pt modelId="{FBE6AA45-2F1F-6B4B-8C2D-3499A4FAE651}" type="pres">
      <dgm:prSet presAssocID="{DC7F671C-A11A-2347-BF21-7330B0717153}" presName="accent_3" presStyleCnt="0"/>
      <dgm:spPr/>
    </dgm:pt>
    <dgm:pt modelId="{1F1406C7-32C0-8E49-A12A-E8BCBA93A17B}" type="pres">
      <dgm:prSet presAssocID="{DC7F671C-A11A-2347-BF21-7330B0717153}" presName="accentRepeatNode" presStyleLbl="solidFgAcc1" presStyleIdx="2" presStyleCnt="4" custScaleX="113983" custScaleY="113983"/>
      <dgm:spPr>
        <a:ln>
          <a:solidFill>
            <a:srgbClr val="63963E"/>
          </a:solidFill>
        </a:ln>
      </dgm:spPr>
    </dgm:pt>
    <dgm:pt modelId="{32DC594B-4BD5-2C4E-8EEF-AEB1193EFCCB}" type="pres">
      <dgm:prSet presAssocID="{1EA176F1-CBDA-8B4B-BE8A-7C179FA6C22E}" presName="text_4" presStyleLbl="node1" presStyleIdx="3" presStyleCnt="4" custScaleY="100779">
        <dgm:presLayoutVars>
          <dgm:bulletEnabled val="1"/>
        </dgm:presLayoutVars>
      </dgm:prSet>
      <dgm:spPr/>
      <dgm:t>
        <a:bodyPr/>
        <a:lstStyle/>
        <a:p>
          <a:endParaRPr lang="fr-FR"/>
        </a:p>
      </dgm:t>
    </dgm:pt>
    <dgm:pt modelId="{B74871CC-EF06-BF4F-B359-CE23A8445BBB}" type="pres">
      <dgm:prSet presAssocID="{1EA176F1-CBDA-8B4B-BE8A-7C179FA6C22E}" presName="accent_4" presStyleCnt="0"/>
      <dgm:spPr/>
    </dgm:pt>
    <dgm:pt modelId="{F38265E5-51A2-2646-A099-6AB42ADA719E}" type="pres">
      <dgm:prSet presAssocID="{1EA176F1-CBDA-8B4B-BE8A-7C179FA6C22E}" presName="accentRepeatNode" presStyleLbl="solidFgAcc1" presStyleIdx="3" presStyleCnt="4" custScaleX="113983" custScaleY="113983"/>
      <dgm:spPr>
        <a:ln>
          <a:solidFill>
            <a:srgbClr val="6BA243"/>
          </a:solidFill>
        </a:ln>
      </dgm:spPr>
    </dgm:pt>
  </dgm:ptLst>
  <dgm:cxnLst>
    <dgm:cxn modelId="{4FB3C7E8-7DFC-49D4-901E-08C2FAE52B7C}" type="presOf" srcId="{24E95890-A8BC-EB45-A935-DE0CA82F4FB9}" destId="{AF8694CE-DED5-E142-A349-5AEFBE46977D}" srcOrd="0" destOrd="0" presId="urn:microsoft.com/office/officeart/2008/layout/VerticalCurvedList"/>
    <dgm:cxn modelId="{7BEF89E0-4F10-404B-9B9E-7EC1CD54A879}" type="presOf" srcId="{AAEA4986-E8CA-754F-979F-BC14D5793F2F}" destId="{8FC1C300-DEC2-7F4E-9A9A-BD85DD862D27}" srcOrd="0" destOrd="0" presId="urn:microsoft.com/office/officeart/2008/layout/VerticalCurvedList"/>
    <dgm:cxn modelId="{E016649C-27ED-4128-B1FC-E6FF4B44662E}" type="presOf" srcId="{61E8B46B-EA02-1944-80BC-4AEB2741E0F6}" destId="{CE0494E5-1827-F347-9AC0-F84461A6A82B}" srcOrd="0" destOrd="0" presId="urn:microsoft.com/office/officeart/2008/layout/VerticalCurvedList"/>
    <dgm:cxn modelId="{3731FDCE-EB8A-E64B-9EC0-2ED920175DF1}" srcId="{61E8B46B-EA02-1944-80BC-4AEB2741E0F6}" destId="{24E95890-A8BC-EB45-A935-DE0CA82F4FB9}" srcOrd="0" destOrd="0" parTransId="{D09E4C71-8E16-CD43-8B84-D6180EB3D83E}" sibTransId="{AAEA4986-E8CA-754F-979F-BC14D5793F2F}"/>
    <dgm:cxn modelId="{FE047DDC-44C3-410C-B2F6-D983C9600ED2}" type="presOf" srcId="{DC7F671C-A11A-2347-BF21-7330B0717153}" destId="{E9BFE8CB-FDB6-C04F-B974-266A0347CDD8}" srcOrd="0" destOrd="0" presId="urn:microsoft.com/office/officeart/2008/layout/VerticalCurvedList"/>
    <dgm:cxn modelId="{AF379A2E-4050-2E43-8316-4C5178FDECF6}" srcId="{61E8B46B-EA02-1944-80BC-4AEB2741E0F6}" destId="{3E9D65B7-D8C4-3548-9A10-4C35C91172A2}" srcOrd="1" destOrd="0" parTransId="{DF96C579-E4AD-4449-9245-20CAC41141F1}" sibTransId="{8BDB4C74-DB2D-A842-9635-F93AE03EC0F3}"/>
    <dgm:cxn modelId="{78DA3253-6AD4-476F-9DE1-5BDFFFC334EB}" type="presOf" srcId="{1EA176F1-CBDA-8B4B-BE8A-7C179FA6C22E}" destId="{32DC594B-4BD5-2C4E-8EEF-AEB1193EFCCB}" srcOrd="0" destOrd="0" presId="urn:microsoft.com/office/officeart/2008/layout/VerticalCurvedList"/>
    <dgm:cxn modelId="{C4383D1F-4963-DF44-9C41-6FDBA90E0684}" srcId="{61E8B46B-EA02-1944-80BC-4AEB2741E0F6}" destId="{DC7F671C-A11A-2347-BF21-7330B0717153}" srcOrd="2" destOrd="0" parTransId="{5EB645C2-55A6-9B42-9D48-A74F74A70E56}" sibTransId="{0850F762-22A1-1F45-A851-5E3057399294}"/>
    <dgm:cxn modelId="{DD28514F-718B-3146-9BEA-0C5D05DDF9D3}" srcId="{61E8B46B-EA02-1944-80BC-4AEB2741E0F6}" destId="{1EA176F1-CBDA-8B4B-BE8A-7C179FA6C22E}" srcOrd="3" destOrd="0" parTransId="{3938B98B-1F84-074B-80E6-E070E936DEAB}" sibTransId="{8DD89BD8-92A5-4743-9181-4022AD3BF230}"/>
    <dgm:cxn modelId="{B15385B8-FFD6-4E06-A994-8AD40741D4ED}" type="presOf" srcId="{3E9D65B7-D8C4-3548-9A10-4C35C91172A2}" destId="{D487D32F-BFA3-904C-BE25-7257313D50E2}" srcOrd="0" destOrd="0" presId="urn:microsoft.com/office/officeart/2008/layout/VerticalCurvedList"/>
    <dgm:cxn modelId="{A5200A69-BC9F-4009-9482-8625348E499C}" type="presParOf" srcId="{CE0494E5-1827-F347-9AC0-F84461A6A82B}" destId="{4262006C-CDFE-AC49-AFB4-E39E00672561}" srcOrd="0" destOrd="0" presId="urn:microsoft.com/office/officeart/2008/layout/VerticalCurvedList"/>
    <dgm:cxn modelId="{9344AD20-CB5C-4BB3-B99E-634C241F2471}" type="presParOf" srcId="{4262006C-CDFE-AC49-AFB4-E39E00672561}" destId="{F4C683E8-8CAA-1B4A-AFCE-7452528484FD}" srcOrd="0" destOrd="0" presId="urn:microsoft.com/office/officeart/2008/layout/VerticalCurvedList"/>
    <dgm:cxn modelId="{14082B21-E9F7-4291-9B5F-9CEC1227ECF3}" type="presParOf" srcId="{F4C683E8-8CAA-1B4A-AFCE-7452528484FD}" destId="{A8DB1F5E-74E5-8347-8C3A-700CD60B9BB9}" srcOrd="0" destOrd="0" presId="urn:microsoft.com/office/officeart/2008/layout/VerticalCurvedList"/>
    <dgm:cxn modelId="{442F9144-EA9B-49DD-9315-9FC532ED8A51}" type="presParOf" srcId="{F4C683E8-8CAA-1B4A-AFCE-7452528484FD}" destId="{8FC1C300-DEC2-7F4E-9A9A-BD85DD862D27}" srcOrd="1" destOrd="0" presId="urn:microsoft.com/office/officeart/2008/layout/VerticalCurvedList"/>
    <dgm:cxn modelId="{FA45EBFD-1247-4760-92BF-ECDC135AA85E}" type="presParOf" srcId="{F4C683E8-8CAA-1B4A-AFCE-7452528484FD}" destId="{F7839D30-CA7A-6147-935B-F16885938781}" srcOrd="2" destOrd="0" presId="urn:microsoft.com/office/officeart/2008/layout/VerticalCurvedList"/>
    <dgm:cxn modelId="{91002446-110F-452F-B98C-A617507F6A4D}" type="presParOf" srcId="{F4C683E8-8CAA-1B4A-AFCE-7452528484FD}" destId="{DE91A641-9C48-4E4A-91E9-233B2158AA0C}" srcOrd="3" destOrd="0" presId="urn:microsoft.com/office/officeart/2008/layout/VerticalCurvedList"/>
    <dgm:cxn modelId="{E6E09FE1-A3C6-43AA-A018-1FB4EE616254}" type="presParOf" srcId="{4262006C-CDFE-AC49-AFB4-E39E00672561}" destId="{AF8694CE-DED5-E142-A349-5AEFBE46977D}" srcOrd="1" destOrd="0" presId="urn:microsoft.com/office/officeart/2008/layout/VerticalCurvedList"/>
    <dgm:cxn modelId="{4609884F-334D-49D1-B7C9-5960C959DC4B}" type="presParOf" srcId="{4262006C-CDFE-AC49-AFB4-E39E00672561}" destId="{D531918B-52DB-CA4F-A0DD-0D7B2FBDA8A2}" srcOrd="2" destOrd="0" presId="urn:microsoft.com/office/officeart/2008/layout/VerticalCurvedList"/>
    <dgm:cxn modelId="{77C7114C-72A5-46C2-AD3E-9BF6B31049C8}" type="presParOf" srcId="{D531918B-52DB-CA4F-A0DD-0D7B2FBDA8A2}" destId="{0556C501-FA31-C04C-8D77-89E65A66E080}" srcOrd="0" destOrd="0" presId="urn:microsoft.com/office/officeart/2008/layout/VerticalCurvedList"/>
    <dgm:cxn modelId="{D97E0051-C065-41F3-A9CA-8B14E05338EA}" type="presParOf" srcId="{4262006C-CDFE-AC49-AFB4-E39E00672561}" destId="{D487D32F-BFA3-904C-BE25-7257313D50E2}" srcOrd="3" destOrd="0" presId="urn:microsoft.com/office/officeart/2008/layout/VerticalCurvedList"/>
    <dgm:cxn modelId="{18441C33-F461-475A-9A0C-398C0023A1E6}" type="presParOf" srcId="{4262006C-CDFE-AC49-AFB4-E39E00672561}" destId="{8FC15390-E741-A648-B539-E3D2CD5AB512}" srcOrd="4" destOrd="0" presId="urn:microsoft.com/office/officeart/2008/layout/VerticalCurvedList"/>
    <dgm:cxn modelId="{11414030-4DB7-4A1C-94F1-00E68A4013D5}" type="presParOf" srcId="{8FC15390-E741-A648-B539-E3D2CD5AB512}" destId="{6FC4949D-4BD5-C145-B011-038F021BC62A}" srcOrd="0" destOrd="0" presId="urn:microsoft.com/office/officeart/2008/layout/VerticalCurvedList"/>
    <dgm:cxn modelId="{C5CE732E-A536-43C1-988D-598DB62E1FAD}" type="presParOf" srcId="{4262006C-CDFE-AC49-AFB4-E39E00672561}" destId="{E9BFE8CB-FDB6-C04F-B974-266A0347CDD8}" srcOrd="5" destOrd="0" presId="urn:microsoft.com/office/officeart/2008/layout/VerticalCurvedList"/>
    <dgm:cxn modelId="{6B7C187B-0220-4A57-83CC-0154D246B2D6}" type="presParOf" srcId="{4262006C-CDFE-AC49-AFB4-E39E00672561}" destId="{FBE6AA45-2F1F-6B4B-8C2D-3499A4FAE651}" srcOrd="6" destOrd="0" presId="urn:microsoft.com/office/officeart/2008/layout/VerticalCurvedList"/>
    <dgm:cxn modelId="{429FB86E-FFAC-4AE7-B8FA-86E4251EEEF3}" type="presParOf" srcId="{FBE6AA45-2F1F-6B4B-8C2D-3499A4FAE651}" destId="{1F1406C7-32C0-8E49-A12A-E8BCBA93A17B}" srcOrd="0" destOrd="0" presId="urn:microsoft.com/office/officeart/2008/layout/VerticalCurvedList"/>
    <dgm:cxn modelId="{2CA883DC-BF85-4340-ABE2-A3DD36B18B41}" type="presParOf" srcId="{4262006C-CDFE-AC49-AFB4-E39E00672561}" destId="{32DC594B-4BD5-2C4E-8EEF-AEB1193EFCCB}" srcOrd="7" destOrd="0" presId="urn:microsoft.com/office/officeart/2008/layout/VerticalCurvedList"/>
    <dgm:cxn modelId="{5988CD52-4FFB-4AB4-95A3-1C389560871C}" type="presParOf" srcId="{4262006C-CDFE-AC49-AFB4-E39E00672561}" destId="{B74871CC-EF06-BF4F-B359-CE23A8445BBB}" srcOrd="8" destOrd="0" presId="urn:microsoft.com/office/officeart/2008/layout/VerticalCurvedList"/>
    <dgm:cxn modelId="{35CC79BA-1F9C-4E2D-8E4F-30AB4555AE7C}" type="presParOf" srcId="{B74871CC-EF06-BF4F-B359-CE23A8445BBB}" destId="{F38265E5-51A2-2646-A099-6AB42ADA719E}" srcOrd="0" destOrd="0" presId="urn:microsoft.com/office/officeart/2008/layout/VerticalCurvedList"/>
  </dgm:cxnLst>
  <dgm:bg>
    <a:noFill/>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AB1D0E0-843C-49BE-9567-60B51F357814}" type="datetimeFigureOut">
              <a:rPr lang="fr-FR" smtClean="0"/>
              <a:t>16/10/2019</a:t>
            </a:fld>
            <a:endParaRPr lang="fr-FR"/>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964D5FB-7EF5-4004-8B21-EF4A61A77236}" type="slidenum">
              <a:rPr lang="fr-FR" smtClean="0"/>
              <a:t>‹N°›</a:t>
            </a:fld>
            <a:endParaRPr lang="fr-FR"/>
          </a:p>
        </p:txBody>
      </p:sp>
    </p:spTree>
    <p:extLst>
      <p:ext uri="{BB962C8B-B14F-4D97-AF65-F5344CB8AC3E}">
        <p14:creationId xmlns:p14="http://schemas.microsoft.com/office/powerpoint/2010/main" val="313023772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40.png>
</file>

<file path=ppt/media/image45.png>
</file>

<file path=ppt/media/image450.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590.png>
</file>

<file path=ppt/media/image6.png>
</file>

<file path=ppt/media/image60.png>
</file>

<file path=ppt/media/image61.png>
</file>

<file path=ppt/media/image62.png>
</file>

<file path=ppt/media/image63.png>
</file>

<file path=ppt/media/image7.png>
</file>

<file path=ppt/media/image71.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730D60-2B09-4E71-9A98-532E66AEA08F}" type="datetimeFigureOut">
              <a:rPr lang="fr-FR" smtClean="0"/>
              <a:t>16/10/2019</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69B095-6C4B-44B9-8F6B-522708E911A8}" type="slidenum">
              <a:rPr lang="fr-FR" smtClean="0"/>
              <a:t>‹N°›</a:t>
            </a:fld>
            <a:endParaRPr lang="fr-FR"/>
          </a:p>
        </p:txBody>
      </p:sp>
    </p:spTree>
    <p:extLst>
      <p:ext uri="{BB962C8B-B14F-4D97-AF65-F5344CB8AC3E}">
        <p14:creationId xmlns:p14="http://schemas.microsoft.com/office/powerpoint/2010/main" val="13267362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5" name="PlaceHolder 1"/>
          <p:cNvSpPr>
            <a:spLocks noGrp="1"/>
          </p:cNvSpPr>
          <p:nvPr>
            <p:ph type="body"/>
          </p:nvPr>
        </p:nvSpPr>
        <p:spPr>
          <a:xfrm>
            <a:off x="685800" y="4400640"/>
            <a:ext cx="5486040" cy="3600000"/>
          </a:xfrm>
          <a:prstGeom prst="rect">
            <a:avLst/>
          </a:prstGeom>
        </p:spPr>
        <p:txBody>
          <a:bodyPr/>
          <a:lstStyle/>
          <a:p>
            <a:r>
              <a:rPr lang="fr-FR" sz="2000" b="0" strike="noStrike" spc="-1" dirty="0">
                <a:solidFill>
                  <a:srgbClr val="000000"/>
                </a:solidFill>
                <a:uFill>
                  <a:solidFill>
                    <a:srgbClr val="FFFFFF"/>
                  </a:solidFill>
                </a:uFill>
                <a:latin typeface="Arial"/>
              </a:rPr>
              <a:t>- Bonjour à tous, je vais vous l’objet de mon étude réalisée à EDF R&amp;D.</a:t>
            </a:r>
          </a:p>
          <a:p>
            <a:r>
              <a:rPr lang="fr-FR" sz="2000" b="0" strike="noStrike" spc="-1" dirty="0">
                <a:solidFill>
                  <a:srgbClr val="000000"/>
                </a:solidFill>
                <a:uFill>
                  <a:solidFill>
                    <a:srgbClr val="FFFFFF"/>
                  </a:solidFill>
                </a:uFill>
                <a:latin typeface="Arial"/>
              </a:rPr>
              <a:t>- Elle porte sur la validation d’une loi de plasticité cristalline d’un acier austénitique inoxydable 316L.</a:t>
            </a:r>
          </a:p>
        </p:txBody>
      </p:sp>
      <p:sp>
        <p:nvSpPr>
          <p:cNvPr id="1776" name="TextShape 2"/>
          <p:cNvSpPr txBox="1"/>
          <p:nvPr/>
        </p:nvSpPr>
        <p:spPr>
          <a:xfrm>
            <a:off x="3884760" y="8685360"/>
            <a:ext cx="2971440" cy="458280"/>
          </a:xfrm>
          <a:prstGeom prst="rect">
            <a:avLst/>
          </a:prstGeom>
          <a:noFill/>
          <a:ln>
            <a:noFill/>
          </a:ln>
        </p:spPr>
        <p:txBody>
          <a:bodyPr anchor="b"/>
          <a:lstStyle/>
          <a:p>
            <a:pPr algn="r">
              <a:lnSpc>
                <a:spcPct val="100000"/>
              </a:lnSpc>
            </a:pPr>
            <a:fld id="{64B54D2E-B30D-4D54-A274-D73E7478F1C4}" type="slidenum">
              <a:rPr lang="fr-FR" sz="1200" b="0" strike="noStrike" spc="-1">
                <a:solidFill>
                  <a:srgbClr val="000000"/>
                </a:solidFill>
                <a:uFill>
                  <a:solidFill>
                    <a:srgbClr val="FFFFFF"/>
                  </a:solidFill>
                </a:uFill>
                <a:latin typeface="+mn-lt"/>
                <a:ea typeface="+mn-ea"/>
              </a:rPr>
              <a:t>1</a:t>
            </a:fld>
            <a:endParaRPr lang="fr-FR" sz="12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20612781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10</a:t>
            </a:fld>
            <a:endParaRPr lang="fr-FR"/>
          </a:p>
        </p:txBody>
      </p:sp>
    </p:spTree>
    <p:extLst>
      <p:ext uri="{BB962C8B-B14F-4D97-AF65-F5344CB8AC3E}">
        <p14:creationId xmlns:p14="http://schemas.microsoft.com/office/powerpoint/2010/main" val="13431174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11</a:t>
            </a:fld>
            <a:endParaRPr lang="fr-FR"/>
          </a:p>
        </p:txBody>
      </p:sp>
    </p:spTree>
    <p:extLst>
      <p:ext uri="{BB962C8B-B14F-4D97-AF65-F5344CB8AC3E}">
        <p14:creationId xmlns:p14="http://schemas.microsoft.com/office/powerpoint/2010/main" val="56552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12</a:t>
            </a:fld>
            <a:endParaRPr lang="fr-FR"/>
          </a:p>
        </p:txBody>
      </p:sp>
    </p:spTree>
    <p:extLst>
      <p:ext uri="{BB962C8B-B14F-4D97-AF65-F5344CB8AC3E}">
        <p14:creationId xmlns:p14="http://schemas.microsoft.com/office/powerpoint/2010/main" val="24039338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a:t>- Les équations constitutives de la loi sont implémenté dans une version existante sur un logiciel d’intégration de comportement appelée </a:t>
            </a:r>
            <a:r>
              <a:rPr lang="fr-FR" dirty="0" err="1"/>
              <a:t>Mfront</a:t>
            </a:r>
            <a:r>
              <a:rPr lang="fr-FR" dirty="0"/>
              <a:t>.</a:t>
            </a:r>
          </a:p>
          <a:p>
            <a:r>
              <a:rPr lang="fr-FR" dirty="0"/>
              <a:t>- L’algorithme de résolution choisi est un schéma d’intégration implicite par la méthode de </a:t>
            </a:r>
            <a:r>
              <a:rPr lang="fr-FR" dirty="0" err="1"/>
              <a:t>Newtion</a:t>
            </a:r>
            <a:r>
              <a:rPr lang="fr-FR" dirty="0"/>
              <a:t>.</a:t>
            </a:r>
          </a:p>
          <a:p>
            <a:pPr marL="171450" indent="-171450">
              <a:buFontTx/>
              <a:buChar char="-"/>
            </a:pPr>
            <a:r>
              <a:rPr lang="fr-FR" dirty="0"/>
              <a:t>La méthode de Newton nécessite le calcul de la matrice jacobienne à chaque instant de calcul.</a:t>
            </a:r>
          </a:p>
          <a:p>
            <a:pPr marL="171450" indent="-171450">
              <a:buFontTx/>
              <a:buChar char="-"/>
            </a:pPr>
            <a:r>
              <a:rPr lang="fr-FR" dirty="0"/>
              <a:t>Une des amélioration que j’ai apporté est le calcul et l’implémentation des dérivées croisées de la matrice jacobienne.</a:t>
            </a:r>
          </a:p>
          <a:p>
            <a:pPr marL="171450" indent="-171450">
              <a:buFontTx/>
              <a:buChar char="-"/>
            </a:pPr>
            <a:r>
              <a:rPr lang="fr-FR" dirty="0"/>
              <a:t>Cela permis un gain significatif en temps de calcul.</a:t>
            </a: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13</a:t>
            </a:fld>
            <a:endParaRPr lang="fr-FR"/>
          </a:p>
        </p:txBody>
      </p:sp>
    </p:spTree>
    <p:extLst>
      <p:ext uri="{BB962C8B-B14F-4D97-AF65-F5344CB8AC3E}">
        <p14:creationId xmlns:p14="http://schemas.microsoft.com/office/powerpoint/2010/main" val="25003476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171450" indent="-171450">
              <a:buFontTx/>
              <a:buChar char="-"/>
            </a:pPr>
            <a:r>
              <a:rPr lang="fr-FR" dirty="0"/>
              <a:t>Pour valider cette nouvelle implémentation, j’ai effectué des tests numériques de traction sur un point matériel et selon plusieurs directions. </a:t>
            </a:r>
          </a:p>
          <a:p>
            <a:pPr marL="171450" indent="-171450">
              <a:buFontTx/>
              <a:buChar char="-"/>
            </a:pPr>
            <a:r>
              <a:rPr lang="fr-FR" dirty="0"/>
              <a:t>Je vérifie que l’activité des systèmes de glissement est conforme aux prédictions données par la loi de </a:t>
            </a:r>
            <a:r>
              <a:rPr lang="fr-FR" dirty="0" err="1"/>
              <a:t>schmid</a:t>
            </a:r>
            <a:r>
              <a:rPr lang="fr-FR" dirty="0"/>
              <a:t>.</a:t>
            </a:r>
          </a:p>
          <a:p>
            <a:pPr marL="171450" indent="-171450">
              <a:buFontTx/>
              <a:buChar char="-"/>
            </a:pPr>
            <a:r>
              <a:rPr lang="fr-FR" dirty="0"/>
              <a:t>Je vérifie plus précisément que la simulation donne le bon nombre de systèmes de glissement activés, le bon ordre d’activation et également la sensibilité de quelques paramètres sur la réponse mécanique.</a:t>
            </a: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14</a:t>
            </a:fld>
            <a:endParaRPr lang="fr-FR"/>
          </a:p>
        </p:txBody>
      </p:sp>
    </p:spTree>
    <p:extLst>
      <p:ext uri="{BB962C8B-B14F-4D97-AF65-F5344CB8AC3E}">
        <p14:creationId xmlns:p14="http://schemas.microsoft.com/office/powerpoint/2010/main" val="30344768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171450" indent="-171450">
              <a:buFontTx/>
              <a:buChar char="-"/>
            </a:pPr>
            <a:r>
              <a:rPr lang="fr-FR" dirty="0"/>
              <a:t>Voici l’exemple d’un cas test : </a:t>
            </a:r>
          </a:p>
          <a:p>
            <a:pPr marL="171450" indent="-171450">
              <a:buFontTx/>
              <a:buChar char="-"/>
            </a:pPr>
            <a:r>
              <a:rPr lang="fr-FR" dirty="0"/>
              <a:t>Le calcul analytique du facteur de </a:t>
            </a:r>
            <a:r>
              <a:rPr lang="fr-FR" dirty="0" err="1"/>
              <a:t>schmid</a:t>
            </a:r>
            <a:r>
              <a:rPr lang="fr-FR" dirty="0"/>
              <a:t> donne l’activation de deux systèmes de glissement B5 et C1 selon la notation de Schmid et Boas.</a:t>
            </a:r>
          </a:p>
          <a:p>
            <a:pPr marL="171450" indent="-171450">
              <a:buFontTx/>
              <a:buChar char="-"/>
            </a:pPr>
            <a:r>
              <a:rPr lang="fr-FR" dirty="0"/>
              <a:t>Je vérifie par la simulation que c’est bien le cas.</a:t>
            </a:r>
          </a:p>
          <a:p>
            <a:pPr marL="171450" indent="-171450">
              <a:buFontTx/>
              <a:buChar char="-"/>
            </a:pPr>
            <a:r>
              <a:rPr lang="fr-FR" dirty="0"/>
              <a:t>Le graphique de gauche donne la contrainte appliquée sur chaque système de glissement en fonction du chargement tandis que les graphiques de droite donne l’évolution de la densité de dislocation en fonction du chargement.</a:t>
            </a:r>
          </a:p>
          <a:p>
            <a:pPr marL="171450" indent="-171450">
              <a:buFontTx/>
              <a:buChar char="-"/>
            </a:pPr>
            <a:r>
              <a:rPr lang="fr-FR" dirty="0"/>
              <a:t>On constate bien que les systèmes B5 et C1 sont les 2 premiers à franchir le seuil fixé par la loi d’écoulement. </a:t>
            </a:r>
          </a:p>
          <a:p>
            <a:pPr marL="171450" indent="-171450">
              <a:buFontTx/>
              <a:buChar char="-"/>
            </a:pPr>
            <a:r>
              <a:rPr lang="fr-FR" dirty="0"/>
              <a:t>Sur ces 2 systèmes, on a une augmentation de la densité de dislocation sur les 2 systèmes activés comme attendu par le modèle.</a:t>
            </a: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15</a:t>
            </a:fld>
            <a:endParaRPr lang="fr-FR"/>
          </a:p>
        </p:txBody>
      </p:sp>
    </p:spTree>
    <p:extLst>
      <p:ext uri="{BB962C8B-B14F-4D97-AF65-F5344CB8AC3E}">
        <p14:creationId xmlns:p14="http://schemas.microsoft.com/office/powerpoint/2010/main" val="16934105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171450" indent="-171450">
              <a:buFontTx/>
              <a:buChar char="-"/>
            </a:pPr>
            <a:r>
              <a:rPr lang="fr-FR" dirty="0"/>
              <a:t>J’ai également vérifié que la simulation modélise correctement le comportement attendu par la loi. </a:t>
            </a:r>
          </a:p>
          <a:p>
            <a:pPr marL="171450" indent="-171450">
              <a:buFontTx/>
              <a:buChar char="-"/>
            </a:pPr>
            <a:r>
              <a:rPr lang="fr-FR" dirty="0"/>
              <a:t>Par exemple, ici, l’augmentation de la densité de dislocation initiale induit un durcissement vérifiée sur cette courbe de traction. </a:t>
            </a:r>
          </a:p>
          <a:p>
            <a:pPr marL="171450" indent="-171450">
              <a:buFontTx/>
              <a:buChar char="-"/>
            </a:pPr>
            <a:r>
              <a:rPr lang="fr-FR" dirty="0"/>
              <a:t>Dès lors que j’ai validé l’implémentation sur un point matériel, j’ai effectué les 1</a:t>
            </a:r>
            <a:r>
              <a:rPr lang="fr-FR" baseline="30000" dirty="0"/>
              <a:t>er</a:t>
            </a:r>
            <a:r>
              <a:rPr lang="fr-FR" dirty="0"/>
              <a:t> simulations à l’échelle de la structure. </a:t>
            </a:r>
          </a:p>
          <a:p>
            <a:pPr marL="0" indent="0">
              <a:buFontTx/>
              <a:buNone/>
            </a:pPr>
            <a:endParaRPr lang="fr-FR" dirty="0"/>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16</a:t>
            </a:fld>
            <a:endParaRPr lang="fr-FR"/>
          </a:p>
        </p:txBody>
      </p:sp>
    </p:spTree>
    <p:extLst>
      <p:ext uri="{BB962C8B-B14F-4D97-AF65-F5344CB8AC3E}">
        <p14:creationId xmlns:p14="http://schemas.microsoft.com/office/powerpoint/2010/main" val="11997069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171450" indent="-171450">
              <a:buFontTx/>
              <a:buChar char="-"/>
            </a:pPr>
            <a:r>
              <a:rPr lang="fr-FR" dirty="0"/>
              <a:t>J’ai été confronté aux difficultés suivantes :</a:t>
            </a:r>
          </a:p>
          <a:p>
            <a:pPr marL="171450" indent="-171450">
              <a:buFontTx/>
              <a:buChar char="-"/>
            </a:pPr>
            <a:r>
              <a:rPr lang="fr-FR" dirty="0"/>
              <a:t>Le critère de convergence n’est pas atteint lorsqu’on utilise un pas de temps raisonnable.</a:t>
            </a:r>
          </a:p>
          <a:p>
            <a:pPr marL="171450" indent="-171450">
              <a:buFontTx/>
              <a:buChar char="-"/>
            </a:pPr>
            <a:r>
              <a:rPr lang="fr-FR" dirty="0"/>
              <a:t>Cela impose l’utilisation d’un pas te temps fin, qui induit des temps de calcul démesurés alors que j’utilise des clusters de calcul puissants.</a:t>
            </a:r>
          </a:p>
          <a:p>
            <a:pPr marL="171450" indent="-171450">
              <a:buFontTx/>
              <a:buChar char="-"/>
            </a:pPr>
            <a:r>
              <a:rPr lang="fr-FR" dirty="0"/>
              <a:t>J’ai donc cherché à identifier le problème. </a:t>
            </a:r>
          </a:p>
          <a:p>
            <a:pPr marL="171450" indent="-171450">
              <a:buFontTx/>
              <a:buChar char="-"/>
            </a:pPr>
            <a:r>
              <a:rPr lang="fr-FR" dirty="0"/>
              <a:t>Comme on peut le voir dans cette figure, une bifurcation apparait au cours du calcul. On constate l’anomalie suivante : </a:t>
            </a:r>
          </a:p>
          <a:p>
            <a:pPr marL="171450" indent="-171450">
              <a:buFontTx/>
              <a:buChar char="-"/>
            </a:pPr>
            <a:r>
              <a:rPr lang="fr-FR" dirty="0"/>
              <a:t>On a activation puis désactivation des systèmes de glissement.</a:t>
            </a:r>
          </a:p>
          <a:p>
            <a:pPr marL="171450" indent="-171450">
              <a:buFontTx/>
              <a:buChar char="-"/>
            </a:pPr>
            <a:r>
              <a:rPr lang="fr-FR" dirty="0"/>
              <a:t>Après élimination des potentielles sources d’anomalies. j’ai constaté que l’équation décrivant l’écoulement plastique est à l’origine de l’anomalie. </a:t>
            </a:r>
          </a:p>
          <a:p>
            <a:pPr marL="171450" indent="-171450">
              <a:buFontTx/>
              <a:buChar char="-"/>
            </a:pPr>
            <a:endParaRPr lang="fr-FR" dirty="0"/>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17</a:t>
            </a:fld>
            <a:endParaRPr lang="fr-FR"/>
          </a:p>
        </p:txBody>
      </p:sp>
    </p:spTree>
    <p:extLst>
      <p:ext uri="{BB962C8B-B14F-4D97-AF65-F5344CB8AC3E}">
        <p14:creationId xmlns:p14="http://schemas.microsoft.com/office/powerpoint/2010/main" val="38447247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171450" indent="-171450">
              <a:buFontTx/>
              <a:buChar char="-"/>
            </a:pPr>
            <a:r>
              <a:rPr lang="fr-FR" dirty="0"/>
              <a:t>Ce terme qui conditionne l’activité des systèmes de glissement présente une discontinuité au voisinage de 1. </a:t>
            </a:r>
          </a:p>
          <a:p>
            <a:pPr marL="171450" indent="-171450">
              <a:buFontTx/>
              <a:buChar char="-"/>
            </a:pPr>
            <a:r>
              <a:rPr lang="fr-FR" dirty="0"/>
              <a:t>Ce qui conduit à une instabilité numérique.</a:t>
            </a:r>
          </a:p>
          <a:p>
            <a:pPr marL="171450" indent="-171450">
              <a:buFontTx/>
              <a:buChar char="-"/>
            </a:pPr>
            <a:r>
              <a:rPr lang="fr-FR" dirty="0"/>
              <a:t>J’ai mis en œuvre une solution pour palier l’anomalie. Comment ça marche ?</a:t>
            </a:r>
          </a:p>
          <a:p>
            <a:pPr marL="171450" indent="-171450">
              <a:buFontTx/>
              <a:buChar char="-"/>
            </a:pPr>
            <a:r>
              <a:rPr lang="fr-FR" dirty="0"/>
              <a:t>J’interroge l’algorithme sur sa convergence. Dans le cas échant, le mécanisme de glissement plastique est il activé ?</a:t>
            </a:r>
          </a:p>
          <a:p>
            <a:pPr marL="171450" indent="-171450">
              <a:buFontTx/>
              <a:buChar char="-"/>
            </a:pPr>
            <a:r>
              <a:rPr lang="fr-FR" dirty="0"/>
              <a:t>Si oui, on vérifie que le critère donné par la loi de </a:t>
            </a:r>
            <a:r>
              <a:rPr lang="fr-FR" dirty="0" err="1"/>
              <a:t>schmid</a:t>
            </a:r>
            <a:r>
              <a:rPr lang="fr-FR" dirty="0"/>
              <a:t> est valide.  Si oui, on continue la résolution. Sinon, il est désactivé et j’impose une nouvelle itération de Newton. </a:t>
            </a:r>
          </a:p>
          <a:p>
            <a:pPr marL="171450" indent="-171450">
              <a:buFontTx/>
              <a:buChar char="-"/>
            </a:pPr>
            <a:r>
              <a:rPr lang="fr-FR" dirty="0"/>
              <a:t>J’ai programmé cette méthode mais j’en ai pas encore pu la tester. </a:t>
            </a: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18</a:t>
            </a:fld>
            <a:endParaRPr lang="fr-FR"/>
          </a:p>
        </p:txBody>
      </p:sp>
    </p:spTree>
    <p:extLst>
      <p:ext uri="{BB962C8B-B14F-4D97-AF65-F5344CB8AC3E}">
        <p14:creationId xmlns:p14="http://schemas.microsoft.com/office/powerpoint/2010/main" val="34419676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a:t>- Je vais à présent vous présenter la démarche de validation de la loi à partir des essais sur </a:t>
            </a:r>
            <a:r>
              <a:rPr lang="fr-FR" dirty="0" err="1"/>
              <a:t>bicristaux</a:t>
            </a:r>
            <a:r>
              <a:rPr lang="fr-FR" dirty="0"/>
              <a:t>.</a:t>
            </a:r>
          </a:p>
          <a:p>
            <a:pPr marL="171450" indent="-171450">
              <a:buFontTx/>
              <a:buChar char="-"/>
            </a:pPr>
            <a:r>
              <a:rPr lang="fr-FR" dirty="0"/>
              <a:t>Seulement 3 échantillons sont disponibles pour les essais du fait de leurs difficultés de fabrication. </a:t>
            </a:r>
          </a:p>
          <a:p>
            <a:pPr marL="171450" indent="-171450">
              <a:buFontTx/>
              <a:buChar char="-"/>
            </a:pPr>
            <a:r>
              <a:rPr lang="fr-FR" dirty="0"/>
              <a:t>Ils sont préparés pour les essais grâce à des polissages successifs pour révéler la microstructure. </a:t>
            </a:r>
          </a:p>
          <a:p>
            <a:pPr marL="171450" indent="-171450">
              <a:buFontTx/>
              <a:buChar char="-"/>
            </a:pPr>
            <a:r>
              <a:rPr lang="fr-FR" dirty="0"/>
              <a:t>Au terme de la préparation, seulement l’éprouvette 2 a été exploitée. </a:t>
            </a: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19</a:t>
            </a:fld>
            <a:endParaRPr lang="fr-FR"/>
          </a:p>
        </p:txBody>
      </p:sp>
    </p:spTree>
    <p:extLst>
      <p:ext uri="{BB962C8B-B14F-4D97-AF65-F5344CB8AC3E}">
        <p14:creationId xmlns:p14="http://schemas.microsoft.com/office/powerpoint/2010/main" val="15468099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a:t>- Les aciers inoxydables sont largement utilisés dans la fabrication des centrales nucléaires.</a:t>
            </a:r>
          </a:p>
          <a:p>
            <a:r>
              <a:rPr lang="fr-FR" dirty="0"/>
              <a:t>- En particulier, l’acier 316L est utilisé pour la conception des internes de cuve et de la visserie situé dans le cœur du réacteur.</a:t>
            </a:r>
          </a:p>
          <a:p>
            <a:r>
              <a:rPr lang="fr-FR" dirty="0"/>
              <a:t>- En exploitation, ce matériau est soumis à des conditions de service très sévères : </a:t>
            </a:r>
          </a:p>
          <a:p>
            <a:r>
              <a:rPr lang="fr-FR" dirty="0"/>
              <a:t>   - Une température élevée due à la fission du combustible. </a:t>
            </a:r>
          </a:p>
          <a:p>
            <a:r>
              <a:rPr lang="fr-FR" dirty="0"/>
              <a:t>   - La corrosion par l’eau du circuit primaire.</a:t>
            </a:r>
          </a:p>
          <a:p>
            <a:r>
              <a:rPr lang="fr-FR" dirty="0"/>
              <a:t>   - Et l’irradiation neutronique.</a:t>
            </a:r>
          </a:p>
          <a:p>
            <a:endParaRPr lang="fr-FR" dirty="0"/>
          </a:p>
          <a:p>
            <a:r>
              <a:rPr lang="fr-FR" dirty="0"/>
              <a:t>- Pour comprendre l’influence de ces phénomènes sur le vieillissement du matériau. EDF s’intéresse à la microstructure. </a:t>
            </a: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2</a:t>
            </a:fld>
            <a:endParaRPr lang="fr-FR"/>
          </a:p>
        </p:txBody>
      </p:sp>
    </p:spTree>
    <p:extLst>
      <p:ext uri="{BB962C8B-B14F-4D97-AF65-F5344CB8AC3E}">
        <p14:creationId xmlns:p14="http://schemas.microsoft.com/office/powerpoint/2010/main" val="14929554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171450" indent="-171450">
              <a:buFontTx/>
              <a:buChar char="-"/>
            </a:pPr>
            <a:r>
              <a:rPr lang="fr-FR" dirty="0"/>
              <a:t>L’éprouvette 2 est sollicité dans un essai de traction au moyen d’une platine de traction inséré à l’intérieur d’un microscope électronique à balayage.</a:t>
            </a:r>
          </a:p>
          <a:p>
            <a:pPr marL="171450" indent="-171450">
              <a:buFontTx/>
              <a:buChar char="-"/>
            </a:pPr>
            <a:r>
              <a:rPr lang="fr-FR" dirty="0"/>
              <a:t>D’une part la déformation macroscopique est obtenue par le déplacement de la traverse de la platine.</a:t>
            </a:r>
          </a:p>
          <a:p>
            <a:pPr marL="171450" indent="-171450">
              <a:buFontTx/>
              <a:buChar char="-"/>
            </a:pPr>
            <a:r>
              <a:rPr lang="fr-FR" dirty="0"/>
              <a:t>Et d’autre part, la déformation microscopique est obtenue grâce à la corrélation d’images des mouchetis. </a:t>
            </a: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20</a:t>
            </a:fld>
            <a:endParaRPr lang="fr-FR"/>
          </a:p>
        </p:txBody>
      </p:sp>
    </p:spTree>
    <p:extLst>
      <p:ext uri="{BB962C8B-B14F-4D97-AF65-F5344CB8AC3E}">
        <p14:creationId xmlns:p14="http://schemas.microsoft.com/office/powerpoint/2010/main" val="39869825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171450" indent="-171450">
              <a:buFontTx/>
              <a:buChar char="-"/>
            </a:pPr>
            <a:r>
              <a:rPr lang="fr-FR" dirty="0"/>
              <a:t>Voici le résultat de l’essai de traction.</a:t>
            </a:r>
          </a:p>
          <a:p>
            <a:pPr marL="171450" indent="-171450">
              <a:buFontTx/>
              <a:buChar char="-"/>
            </a:pPr>
            <a:r>
              <a:rPr lang="fr-FR" dirty="0"/>
              <a:t>Lors du premier essai ici en rouge, une des têtes de l’éprouvette n’a pas été serrée dans son emplacement. Elle s’est donc déformée et la plasticité s’est engagé dans l’extrémité de l’</a:t>
            </a:r>
            <a:r>
              <a:rPr lang="fr-FR" dirty="0" err="1"/>
              <a:t>épouvette</a:t>
            </a:r>
            <a:r>
              <a:rPr lang="fr-FR" dirty="0"/>
              <a:t>.</a:t>
            </a:r>
          </a:p>
          <a:p>
            <a:pPr marL="171450" indent="-171450">
              <a:buFontTx/>
              <a:buChar char="-"/>
            </a:pPr>
            <a:r>
              <a:rPr lang="fr-FR" dirty="0"/>
              <a:t>Un deuxième essai en bleu a été réalisé sur l’éprouvette écrouie et arrêté en début de plasticité.</a:t>
            </a:r>
          </a:p>
          <a:p>
            <a:pPr marL="171450" indent="-171450">
              <a:buFontTx/>
              <a:buChar char="-"/>
            </a:pPr>
            <a:r>
              <a:rPr lang="fr-FR" dirty="0"/>
              <a:t>J’ai essayé d’exploiter aux mieux ces résultats. </a:t>
            </a: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21</a:t>
            </a:fld>
            <a:endParaRPr lang="fr-FR"/>
          </a:p>
        </p:txBody>
      </p:sp>
    </p:spTree>
    <p:extLst>
      <p:ext uri="{BB962C8B-B14F-4D97-AF65-F5344CB8AC3E}">
        <p14:creationId xmlns:p14="http://schemas.microsoft.com/office/powerpoint/2010/main" val="40944682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171450" indent="-171450">
              <a:buFontTx/>
              <a:buChar char="-"/>
            </a:pPr>
            <a:r>
              <a:rPr lang="fr-FR" dirty="0"/>
              <a:t>J’ai élaboré un modèle éléments finis représentatif de l’essai de traction.</a:t>
            </a:r>
          </a:p>
          <a:p>
            <a:pPr marL="171450" indent="-171450">
              <a:buFontTx/>
              <a:buChar char="-"/>
            </a:pPr>
            <a:r>
              <a:rPr lang="fr-FR" dirty="0"/>
              <a:t>Les données d’entrée du modèle sont les suivantes : </a:t>
            </a:r>
          </a:p>
          <a:p>
            <a:pPr marL="171450" indent="-171450">
              <a:buFontTx/>
              <a:buChar char="-"/>
            </a:pPr>
            <a:r>
              <a:rPr lang="fr-FR" dirty="0"/>
              <a:t>La morphologie précise du joint de grain relevée grâce à un outil de traitement.</a:t>
            </a:r>
          </a:p>
          <a:p>
            <a:pPr marL="171450" indent="-171450">
              <a:buFontTx/>
              <a:buChar char="-"/>
            </a:pPr>
            <a:r>
              <a:rPr lang="fr-FR" dirty="0"/>
              <a:t>Et les orientations cristallographiques données par les angles </a:t>
            </a:r>
            <a:r>
              <a:rPr lang="fr-FR" dirty="0" err="1"/>
              <a:t>d’euler</a:t>
            </a:r>
            <a:r>
              <a:rPr lang="fr-FR" dirty="0"/>
              <a:t> sont obtenus par EBSD (diffraction des électrons rétrodiffusés).  </a:t>
            </a: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22</a:t>
            </a:fld>
            <a:endParaRPr lang="fr-FR"/>
          </a:p>
        </p:txBody>
      </p:sp>
    </p:spTree>
    <p:extLst>
      <p:ext uri="{BB962C8B-B14F-4D97-AF65-F5344CB8AC3E}">
        <p14:creationId xmlns:p14="http://schemas.microsoft.com/office/powerpoint/2010/main" val="25564347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171450" indent="-171450">
              <a:buFontTx/>
              <a:buChar char="-"/>
            </a:pPr>
            <a:r>
              <a:rPr lang="fr-FR" dirty="0"/>
              <a:t>Voici le modèle EF élaboré : </a:t>
            </a:r>
          </a:p>
          <a:p>
            <a:pPr marL="171450" indent="-171450">
              <a:buFontTx/>
              <a:buChar char="-"/>
            </a:pPr>
            <a:r>
              <a:rPr lang="fr-FR" dirty="0"/>
              <a:t>Le maillage est raffiné au voisinage du joint de grain, zone d’</a:t>
            </a:r>
            <a:r>
              <a:rPr lang="fr-FR" dirty="0" err="1"/>
              <a:t>interet</a:t>
            </a:r>
            <a:r>
              <a:rPr lang="fr-FR" dirty="0"/>
              <a:t> de l’étude. </a:t>
            </a:r>
          </a:p>
          <a:p>
            <a:pPr marL="171450" indent="-171450">
              <a:buFontTx/>
              <a:buChar char="-"/>
            </a:pPr>
            <a:r>
              <a:rPr lang="fr-FR" dirty="0"/>
              <a:t>En ce qui concerne les conditions aux limites, une extrémité est encastrée tandis que l’autre est en traction.</a:t>
            </a:r>
          </a:p>
          <a:p>
            <a:pPr marL="171450" indent="-171450">
              <a:buFontTx/>
              <a:buChar char="-"/>
            </a:pPr>
            <a:r>
              <a:rPr lang="fr-FR" dirty="0"/>
              <a:t>La convergence en maillage a été réalisé avec le modèle de </a:t>
            </a:r>
            <a:r>
              <a:rPr lang="fr-FR" dirty="0" err="1"/>
              <a:t>Mérric</a:t>
            </a:r>
            <a:r>
              <a:rPr lang="fr-FR" dirty="0"/>
              <a:t> </a:t>
            </a:r>
            <a:r>
              <a:rPr lang="fr-FR" dirty="0" err="1"/>
              <a:t>Cailletaud</a:t>
            </a:r>
            <a:r>
              <a:rPr lang="fr-FR" dirty="0"/>
              <a:t>. Un modèle empirique qui nous sert de référence dans cette étude. </a:t>
            </a: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23</a:t>
            </a:fld>
            <a:endParaRPr lang="fr-FR"/>
          </a:p>
        </p:txBody>
      </p:sp>
    </p:spTree>
    <p:extLst>
      <p:ext uri="{BB962C8B-B14F-4D97-AF65-F5344CB8AC3E}">
        <p14:creationId xmlns:p14="http://schemas.microsoft.com/office/powerpoint/2010/main" val="18028545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171450" indent="-171450">
              <a:buFontTx/>
              <a:buChar char="-"/>
            </a:pPr>
            <a:r>
              <a:rPr lang="fr-FR" dirty="0"/>
              <a:t>La courbe macroscopique expérimentale est utilisé pour recaler les paramètres d’</a:t>
            </a:r>
            <a:r>
              <a:rPr lang="fr-FR" dirty="0" err="1"/>
              <a:t>élalticité</a:t>
            </a:r>
            <a:r>
              <a:rPr lang="fr-FR" dirty="0"/>
              <a:t> et la densité de dislocation initiale dans le matériau.  </a:t>
            </a:r>
          </a:p>
          <a:p>
            <a:pPr marL="171450" indent="-171450">
              <a:buFontTx/>
              <a:buChar char="-"/>
            </a:pPr>
            <a:r>
              <a:rPr lang="fr-FR" dirty="0"/>
              <a:t>Comme on peut le voir ici, j’ai diminué la densité de dislocation pour le ramener à la bonne limite d’élasticité. </a:t>
            </a: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24</a:t>
            </a:fld>
            <a:endParaRPr lang="fr-FR"/>
          </a:p>
        </p:txBody>
      </p:sp>
    </p:spTree>
    <p:extLst>
      <p:ext uri="{BB962C8B-B14F-4D97-AF65-F5344CB8AC3E}">
        <p14:creationId xmlns:p14="http://schemas.microsoft.com/office/powerpoint/2010/main" val="1179867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a:t>Pour conclure</a:t>
            </a: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25</a:t>
            </a:fld>
            <a:endParaRPr lang="fr-FR"/>
          </a:p>
        </p:txBody>
      </p:sp>
    </p:spTree>
    <p:extLst>
      <p:ext uri="{BB962C8B-B14F-4D97-AF65-F5344CB8AC3E}">
        <p14:creationId xmlns:p14="http://schemas.microsoft.com/office/powerpoint/2010/main" val="29224315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a:t>Pour conclure</a:t>
            </a: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26</a:t>
            </a:fld>
            <a:endParaRPr lang="fr-FR"/>
          </a:p>
        </p:txBody>
      </p:sp>
    </p:spTree>
    <p:extLst>
      <p:ext uri="{BB962C8B-B14F-4D97-AF65-F5344CB8AC3E}">
        <p14:creationId xmlns:p14="http://schemas.microsoft.com/office/powerpoint/2010/main" val="16196469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a:t>- Dans la microstructure de l’acier 316L, les joints de grain, qui sont des interfaces entre plusieurs cristaux, sont des éléments fragiles de la microstructure. </a:t>
            </a:r>
          </a:p>
          <a:p>
            <a:r>
              <a:rPr lang="fr-FR" dirty="0"/>
              <a:t>- Ils sont particulièrement sensible à la corrosion, à l’irradiation et localisent une forte concentration de contrainte. </a:t>
            </a:r>
          </a:p>
          <a:p>
            <a:r>
              <a:rPr lang="fr-FR" dirty="0"/>
              <a:t>- Pour parvenir à prédire l’état de contrainte au voisinage des joints de grain. EDF a développé une loi de comportement à base physique.</a:t>
            </a: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3</a:t>
            </a:fld>
            <a:endParaRPr lang="fr-FR"/>
          </a:p>
        </p:txBody>
      </p:sp>
    </p:spTree>
    <p:extLst>
      <p:ext uri="{BB962C8B-B14F-4D97-AF65-F5344CB8AC3E}">
        <p14:creationId xmlns:p14="http://schemas.microsoft.com/office/powerpoint/2010/main" val="23261804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171450" indent="-171450">
              <a:buFontTx/>
              <a:buChar char="-"/>
            </a:pPr>
            <a:r>
              <a:rPr lang="fr-FR" dirty="0"/>
              <a:t>Elle est issue de calculs par dynamique des dislocations. </a:t>
            </a:r>
          </a:p>
          <a:p>
            <a:pPr marL="171450" indent="-171450">
              <a:buFontTx/>
              <a:buChar char="-"/>
            </a:pPr>
            <a:r>
              <a:rPr lang="fr-FR" dirty="0"/>
              <a:t>EDF souhaite tester la performance de cette loi dans la description du champ de contrainte au voisinage des joints de grain.</a:t>
            </a:r>
          </a:p>
          <a:p>
            <a:pPr marL="171450" indent="-171450">
              <a:buFontTx/>
              <a:buChar char="-"/>
            </a:pPr>
            <a:r>
              <a:rPr lang="fr-FR" dirty="0"/>
              <a:t>Pour cela, une campagne expérimentale a été lancée sur des </a:t>
            </a:r>
            <a:r>
              <a:rPr lang="fr-FR" dirty="0" err="1"/>
              <a:t>bicristaux</a:t>
            </a:r>
            <a:r>
              <a:rPr lang="fr-FR" dirty="0"/>
              <a:t>, sollicités dans des essais de traction. </a:t>
            </a:r>
          </a:p>
          <a:p>
            <a:pPr marL="171450" indent="-171450">
              <a:buFontTx/>
              <a:buChar char="-"/>
            </a:pPr>
            <a:r>
              <a:rPr lang="fr-FR" dirty="0"/>
              <a:t>Un </a:t>
            </a:r>
            <a:r>
              <a:rPr lang="fr-FR" dirty="0" err="1"/>
              <a:t>bicristal</a:t>
            </a:r>
            <a:r>
              <a:rPr lang="fr-FR" dirty="0"/>
              <a:t> est constituée de 2 grains séparés par un joint de grain. </a:t>
            </a: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4</a:t>
            </a:fld>
            <a:endParaRPr lang="fr-FR"/>
          </a:p>
        </p:txBody>
      </p:sp>
    </p:spTree>
    <p:extLst>
      <p:ext uri="{BB962C8B-B14F-4D97-AF65-F5344CB8AC3E}">
        <p14:creationId xmlns:p14="http://schemas.microsoft.com/office/powerpoint/2010/main" val="40328763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171450" indent="-171450">
              <a:buFontTx/>
              <a:buChar char="-"/>
            </a:pPr>
            <a:r>
              <a:rPr lang="fr-FR" dirty="0"/>
              <a:t>Les objectifs de l’étude sont les suivants : </a:t>
            </a:r>
          </a:p>
          <a:p>
            <a:pPr marL="171450" indent="-171450">
              <a:buFontTx/>
              <a:buChar char="-"/>
            </a:pPr>
            <a:r>
              <a:rPr lang="fr-FR" dirty="0"/>
              <a:t>Améliorer l’implémentation existence de la loi et la valider.</a:t>
            </a:r>
          </a:p>
          <a:p>
            <a:pPr marL="171450" indent="-171450">
              <a:buFontTx/>
              <a:buChar char="-"/>
            </a:pPr>
            <a:r>
              <a:rPr lang="fr-FR" dirty="0"/>
              <a:t>Recaler les paramètres de la loi à partir des essais sur </a:t>
            </a:r>
            <a:r>
              <a:rPr lang="fr-FR" dirty="0" err="1"/>
              <a:t>bicristaux</a:t>
            </a:r>
            <a:r>
              <a:rPr lang="fr-FR" dirty="0"/>
              <a:t>.</a:t>
            </a:r>
          </a:p>
          <a:p>
            <a:pPr marL="171450" indent="-171450">
              <a:buFontTx/>
              <a:buChar char="-"/>
            </a:pPr>
            <a:r>
              <a:rPr lang="fr-FR" dirty="0"/>
              <a:t>Tout cela, pour mieux comprendre l’influence des éléments de la microstructure sur le comportement mécanique du matériau. </a:t>
            </a: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5</a:t>
            </a:fld>
            <a:endParaRPr lang="fr-FR"/>
          </a:p>
        </p:txBody>
      </p:sp>
    </p:spTree>
    <p:extLst>
      <p:ext uri="{BB962C8B-B14F-4D97-AF65-F5344CB8AC3E}">
        <p14:creationId xmlns:p14="http://schemas.microsoft.com/office/powerpoint/2010/main" val="20158525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a:t>Au cours de cette soutenance, </a:t>
            </a:r>
          </a:p>
          <a:p>
            <a:r>
              <a:rPr lang="fr-FR" dirty="0"/>
              <a:t>Je vais d’abord présenter la loi de plasticité cristalline</a:t>
            </a:r>
          </a:p>
          <a:p>
            <a:r>
              <a:rPr lang="fr-FR" dirty="0"/>
              <a:t>Détailler son implémentation et sa validation </a:t>
            </a:r>
          </a:p>
          <a:p>
            <a:r>
              <a:rPr lang="fr-FR" dirty="0"/>
              <a:t>Puis expliquer le diagnostic de l’intégration du comportement </a:t>
            </a:r>
          </a:p>
          <a:p>
            <a:r>
              <a:rPr lang="fr-FR" dirty="0"/>
              <a:t>Avant de finir avec la caractérisation expérimentale des </a:t>
            </a:r>
            <a:r>
              <a:rPr lang="fr-FR" dirty="0" err="1"/>
              <a:t>bicristaux</a:t>
            </a:r>
            <a:r>
              <a:rPr lang="fr-FR" dirty="0"/>
              <a:t> et la simulation des essais de traction. </a:t>
            </a: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6</a:t>
            </a:fld>
            <a:endParaRPr lang="fr-FR"/>
          </a:p>
        </p:txBody>
      </p:sp>
    </p:spTree>
    <p:extLst>
      <p:ext uri="{BB962C8B-B14F-4D97-AF65-F5344CB8AC3E}">
        <p14:creationId xmlns:p14="http://schemas.microsoft.com/office/powerpoint/2010/main" val="37334505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7</a:t>
            </a:fld>
            <a:endParaRPr lang="fr-FR"/>
          </a:p>
        </p:txBody>
      </p:sp>
    </p:spTree>
    <p:extLst>
      <p:ext uri="{BB962C8B-B14F-4D97-AF65-F5344CB8AC3E}">
        <p14:creationId xmlns:p14="http://schemas.microsoft.com/office/powerpoint/2010/main" val="969075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8</a:t>
            </a:fld>
            <a:endParaRPr lang="fr-FR"/>
          </a:p>
        </p:txBody>
      </p:sp>
    </p:spTree>
    <p:extLst>
      <p:ext uri="{BB962C8B-B14F-4D97-AF65-F5344CB8AC3E}">
        <p14:creationId xmlns:p14="http://schemas.microsoft.com/office/powerpoint/2010/main" val="31635492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10"/>
          </p:nvPr>
        </p:nvSpPr>
        <p:spPr/>
        <p:txBody>
          <a:bodyPr/>
          <a:lstStyle/>
          <a:p>
            <a:fld id="{4969B095-6C4B-44B9-8F6B-522708E911A8}" type="slidenum">
              <a:rPr lang="fr-FR" smtClean="0"/>
              <a:t>9</a:t>
            </a:fld>
            <a:endParaRPr lang="fr-FR"/>
          </a:p>
        </p:txBody>
      </p:sp>
    </p:spTree>
    <p:extLst>
      <p:ext uri="{BB962C8B-B14F-4D97-AF65-F5344CB8AC3E}">
        <p14:creationId xmlns:p14="http://schemas.microsoft.com/office/powerpoint/2010/main" val="13698295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p:cNvSpPr>
            <a:spLocks noGrp="1"/>
          </p:cNvSpPr>
          <p:nvPr>
            <p:ph type="dt" sz="half" idx="10"/>
          </p:nvPr>
        </p:nvSpPr>
        <p:spPr/>
        <p:txBody>
          <a:bodyPr/>
          <a:lstStyle/>
          <a:p>
            <a:r>
              <a:rPr lang="fr-FR" dirty="0" smtClean="0"/>
              <a:t>17/10/2019</a:t>
            </a:r>
            <a:endParaRPr lang="fr-FR" dirty="0"/>
          </a:p>
        </p:txBody>
      </p:sp>
      <p:sp>
        <p:nvSpPr>
          <p:cNvPr id="5" name="Espace réservé du pied de page 4"/>
          <p:cNvSpPr>
            <a:spLocks noGrp="1"/>
          </p:cNvSpPr>
          <p:nvPr>
            <p:ph type="ftr" sz="quarter" idx="11"/>
          </p:nvPr>
        </p:nvSpPr>
        <p:spPr/>
        <p:txBody>
          <a:bodyPr/>
          <a:lstStyle/>
          <a:p>
            <a:r>
              <a:rPr lang="fr-FR" dirty="0" smtClean="0"/>
              <a:t>Validation </a:t>
            </a:r>
            <a:r>
              <a:rPr lang="fr-FR" dirty="0"/>
              <a:t>d'une loi de comportement à base physique</a:t>
            </a:r>
          </a:p>
        </p:txBody>
      </p:sp>
      <p:sp>
        <p:nvSpPr>
          <p:cNvPr id="6" name="Espace réservé du numéro de diapositive 5"/>
          <p:cNvSpPr>
            <a:spLocks noGrp="1"/>
          </p:cNvSpPr>
          <p:nvPr>
            <p:ph type="sldNum" sz="quarter" idx="12"/>
          </p:nvPr>
        </p:nvSpPr>
        <p:spPr/>
        <p:txBody>
          <a:bodyPr/>
          <a:lstStyle/>
          <a:p>
            <a:fld id="{8FDF5FF4-6B20-4D08-8F54-E5BBB35E1D0E}" type="slidenum">
              <a:rPr lang="fr-FR" smtClean="0"/>
              <a:t>‹N°›</a:t>
            </a:fld>
            <a:endParaRPr lang="fr-FR"/>
          </a:p>
        </p:txBody>
      </p:sp>
    </p:spTree>
    <p:extLst>
      <p:ext uri="{BB962C8B-B14F-4D97-AF65-F5344CB8AC3E}">
        <p14:creationId xmlns:p14="http://schemas.microsoft.com/office/powerpoint/2010/main" val="380785203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Modifiez les styles du texte du masque</a:t>
            </a:r>
          </a:p>
        </p:txBody>
      </p:sp>
      <p:sp>
        <p:nvSpPr>
          <p:cNvPr id="4" name="Espace réservé de la date 3"/>
          <p:cNvSpPr>
            <a:spLocks noGrp="1"/>
          </p:cNvSpPr>
          <p:nvPr>
            <p:ph type="dt" sz="half" idx="10"/>
          </p:nvPr>
        </p:nvSpPr>
        <p:spPr/>
        <p:txBody>
          <a:bodyPr/>
          <a:lstStyle/>
          <a:p>
            <a:r>
              <a:rPr lang="fr-FR" dirty="0" smtClean="0"/>
              <a:t>17/10/2019</a:t>
            </a:r>
            <a:endParaRPr lang="fr-FR" dirty="0"/>
          </a:p>
        </p:txBody>
      </p:sp>
      <p:sp>
        <p:nvSpPr>
          <p:cNvPr id="5" name="Espace réservé du pied de page 4"/>
          <p:cNvSpPr>
            <a:spLocks noGrp="1"/>
          </p:cNvSpPr>
          <p:nvPr>
            <p:ph type="ftr" sz="quarter" idx="11"/>
          </p:nvPr>
        </p:nvSpPr>
        <p:spPr/>
        <p:txBody>
          <a:bodyPr/>
          <a:lstStyle/>
          <a:p>
            <a:r>
              <a:rPr lang="fr-FR" dirty="0" smtClean="0"/>
              <a:t>Validation </a:t>
            </a:r>
            <a:r>
              <a:rPr lang="fr-FR" dirty="0"/>
              <a:t>d'une loi de comportement à base physique</a:t>
            </a:r>
          </a:p>
        </p:txBody>
      </p:sp>
      <p:sp>
        <p:nvSpPr>
          <p:cNvPr id="6" name="Espace réservé du numéro de diapositive 5"/>
          <p:cNvSpPr>
            <a:spLocks noGrp="1"/>
          </p:cNvSpPr>
          <p:nvPr>
            <p:ph type="sldNum" sz="quarter" idx="12"/>
          </p:nvPr>
        </p:nvSpPr>
        <p:spPr/>
        <p:txBody>
          <a:bodyPr/>
          <a:lstStyle/>
          <a:p>
            <a:fld id="{8FDF5FF4-6B20-4D08-8F54-E5BBB35E1D0E}" type="slidenum">
              <a:rPr lang="fr-FR" smtClean="0"/>
              <a:t>‹N°›</a:t>
            </a:fld>
            <a:endParaRPr lang="fr-FR"/>
          </a:p>
        </p:txBody>
      </p:sp>
    </p:spTree>
    <p:extLst>
      <p:ext uri="{BB962C8B-B14F-4D97-AF65-F5344CB8AC3E}">
        <p14:creationId xmlns:p14="http://schemas.microsoft.com/office/powerpoint/2010/main" val="1246881509"/>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sz="half" idx="1"/>
          </p:nvPr>
        </p:nvSpPr>
        <p:spPr>
          <a:xfrm>
            <a:off x="838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p:cNvSpPr>
            <a:spLocks noGrp="1"/>
          </p:cNvSpPr>
          <p:nvPr>
            <p:ph type="dt" sz="half" idx="10"/>
          </p:nvPr>
        </p:nvSpPr>
        <p:spPr/>
        <p:txBody>
          <a:bodyPr/>
          <a:lstStyle/>
          <a:p>
            <a:r>
              <a:rPr lang="fr-FR" dirty="0" smtClean="0"/>
              <a:t>17/10/2019</a:t>
            </a:r>
            <a:endParaRPr lang="fr-FR" dirty="0"/>
          </a:p>
        </p:txBody>
      </p:sp>
      <p:sp>
        <p:nvSpPr>
          <p:cNvPr id="6" name="Espace réservé du pied de page 5"/>
          <p:cNvSpPr>
            <a:spLocks noGrp="1"/>
          </p:cNvSpPr>
          <p:nvPr>
            <p:ph type="ftr" sz="quarter" idx="11"/>
          </p:nvPr>
        </p:nvSpPr>
        <p:spPr/>
        <p:txBody>
          <a:bodyPr/>
          <a:lstStyle/>
          <a:p>
            <a:r>
              <a:rPr lang="fr-FR" dirty="0" smtClean="0"/>
              <a:t>Validation </a:t>
            </a:r>
            <a:r>
              <a:rPr lang="fr-FR" dirty="0"/>
              <a:t>d'une loi de comportement à base physique</a:t>
            </a:r>
          </a:p>
        </p:txBody>
      </p:sp>
      <p:sp>
        <p:nvSpPr>
          <p:cNvPr id="7" name="Espace réservé du numéro de diapositive 6"/>
          <p:cNvSpPr>
            <a:spLocks noGrp="1"/>
          </p:cNvSpPr>
          <p:nvPr>
            <p:ph type="sldNum" sz="quarter" idx="12"/>
          </p:nvPr>
        </p:nvSpPr>
        <p:spPr/>
        <p:txBody>
          <a:bodyPr/>
          <a:lstStyle/>
          <a:p>
            <a:fld id="{8FDF5FF4-6B20-4D08-8F54-E5BBB35E1D0E}" type="slidenum">
              <a:rPr lang="fr-FR" smtClean="0"/>
              <a:t>‹N°›</a:t>
            </a:fld>
            <a:endParaRPr lang="fr-FR"/>
          </a:p>
        </p:txBody>
      </p:sp>
    </p:spTree>
    <p:extLst>
      <p:ext uri="{BB962C8B-B14F-4D97-AF65-F5344CB8AC3E}">
        <p14:creationId xmlns:p14="http://schemas.microsoft.com/office/powerpoint/2010/main" val="3948890194"/>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p:cNvSpPr>
            <a:spLocks noGrp="1"/>
          </p:cNvSpPr>
          <p:nvPr>
            <p:ph type="dt" sz="half" idx="10"/>
          </p:nvPr>
        </p:nvSpPr>
        <p:spPr/>
        <p:txBody>
          <a:bodyPr/>
          <a:lstStyle/>
          <a:p>
            <a:r>
              <a:rPr lang="fr-FR" dirty="0" smtClean="0"/>
              <a:t>17/10/2019</a:t>
            </a:r>
            <a:endParaRPr lang="fr-FR" dirty="0"/>
          </a:p>
        </p:txBody>
      </p:sp>
      <p:sp>
        <p:nvSpPr>
          <p:cNvPr id="8" name="Espace réservé du pied de page 7"/>
          <p:cNvSpPr>
            <a:spLocks noGrp="1"/>
          </p:cNvSpPr>
          <p:nvPr>
            <p:ph type="ftr" sz="quarter" idx="11"/>
          </p:nvPr>
        </p:nvSpPr>
        <p:spPr/>
        <p:txBody>
          <a:bodyPr/>
          <a:lstStyle/>
          <a:p>
            <a:r>
              <a:rPr lang="fr-FR" dirty="0" smtClean="0"/>
              <a:t>Validation </a:t>
            </a:r>
            <a:r>
              <a:rPr lang="fr-FR" dirty="0"/>
              <a:t>d'une loi de comportement à base physique</a:t>
            </a:r>
          </a:p>
        </p:txBody>
      </p:sp>
      <p:sp>
        <p:nvSpPr>
          <p:cNvPr id="9" name="Espace réservé du numéro de diapositive 8"/>
          <p:cNvSpPr>
            <a:spLocks noGrp="1"/>
          </p:cNvSpPr>
          <p:nvPr>
            <p:ph type="sldNum" sz="quarter" idx="12"/>
          </p:nvPr>
        </p:nvSpPr>
        <p:spPr/>
        <p:txBody>
          <a:bodyPr/>
          <a:lstStyle/>
          <a:p>
            <a:fld id="{8FDF5FF4-6B20-4D08-8F54-E5BBB35E1D0E}" type="slidenum">
              <a:rPr lang="fr-FR" smtClean="0"/>
              <a:t>‹N°›</a:t>
            </a:fld>
            <a:endParaRPr lang="fr-FR"/>
          </a:p>
        </p:txBody>
      </p:sp>
    </p:spTree>
    <p:extLst>
      <p:ext uri="{BB962C8B-B14F-4D97-AF65-F5344CB8AC3E}">
        <p14:creationId xmlns:p14="http://schemas.microsoft.com/office/powerpoint/2010/main" val="233515792"/>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r>
              <a:rPr lang="fr-FR" dirty="0" smtClean="0"/>
              <a:t>17/10/2019</a:t>
            </a:r>
            <a:endParaRPr lang="fr-FR" dirty="0"/>
          </a:p>
        </p:txBody>
      </p:sp>
      <p:sp>
        <p:nvSpPr>
          <p:cNvPr id="4" name="Espace réservé du pied de page 3"/>
          <p:cNvSpPr>
            <a:spLocks noGrp="1"/>
          </p:cNvSpPr>
          <p:nvPr>
            <p:ph type="ftr" sz="quarter" idx="11"/>
          </p:nvPr>
        </p:nvSpPr>
        <p:spPr/>
        <p:txBody>
          <a:bodyPr/>
          <a:lstStyle/>
          <a:p>
            <a:r>
              <a:rPr lang="fr-FR" dirty="0" smtClean="0"/>
              <a:t>Validation </a:t>
            </a:r>
            <a:r>
              <a:rPr lang="fr-FR" dirty="0"/>
              <a:t>d'une loi de comportement à base physique</a:t>
            </a:r>
          </a:p>
        </p:txBody>
      </p:sp>
      <p:sp>
        <p:nvSpPr>
          <p:cNvPr id="5" name="Espace réservé du numéro de diapositive 4"/>
          <p:cNvSpPr>
            <a:spLocks noGrp="1"/>
          </p:cNvSpPr>
          <p:nvPr>
            <p:ph type="sldNum" sz="quarter" idx="12"/>
          </p:nvPr>
        </p:nvSpPr>
        <p:spPr/>
        <p:txBody>
          <a:bodyPr/>
          <a:lstStyle/>
          <a:p>
            <a:fld id="{8FDF5FF4-6B20-4D08-8F54-E5BBB35E1D0E}" type="slidenum">
              <a:rPr lang="fr-FR" smtClean="0"/>
              <a:t>‹N°›</a:t>
            </a:fld>
            <a:endParaRPr lang="fr-FR"/>
          </a:p>
        </p:txBody>
      </p:sp>
    </p:spTree>
    <p:extLst>
      <p:ext uri="{BB962C8B-B14F-4D97-AF65-F5344CB8AC3E}">
        <p14:creationId xmlns:p14="http://schemas.microsoft.com/office/powerpoint/2010/main" val="2236953598"/>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r>
              <a:rPr lang="fr-FR" dirty="0" smtClean="0"/>
              <a:t>17/10/2019</a:t>
            </a:r>
            <a:endParaRPr lang="fr-FR" dirty="0"/>
          </a:p>
        </p:txBody>
      </p:sp>
      <p:sp>
        <p:nvSpPr>
          <p:cNvPr id="3" name="Espace réservé du pied de page 2"/>
          <p:cNvSpPr>
            <a:spLocks noGrp="1"/>
          </p:cNvSpPr>
          <p:nvPr>
            <p:ph type="ftr" sz="quarter" idx="11"/>
          </p:nvPr>
        </p:nvSpPr>
        <p:spPr/>
        <p:txBody>
          <a:bodyPr/>
          <a:lstStyle/>
          <a:p>
            <a:r>
              <a:rPr lang="fr-FR" dirty="0" smtClean="0"/>
              <a:t>Validation </a:t>
            </a:r>
            <a:r>
              <a:rPr lang="fr-FR" dirty="0"/>
              <a:t>d'une loi de comportement à base physique</a:t>
            </a:r>
          </a:p>
        </p:txBody>
      </p:sp>
      <p:sp>
        <p:nvSpPr>
          <p:cNvPr id="4" name="Espace réservé du numéro de diapositive 3"/>
          <p:cNvSpPr>
            <a:spLocks noGrp="1"/>
          </p:cNvSpPr>
          <p:nvPr>
            <p:ph type="sldNum" sz="quarter" idx="12"/>
          </p:nvPr>
        </p:nvSpPr>
        <p:spPr/>
        <p:txBody>
          <a:bodyPr/>
          <a:lstStyle/>
          <a:p>
            <a:fld id="{8FDF5FF4-6B20-4D08-8F54-E5BBB35E1D0E}" type="slidenum">
              <a:rPr lang="fr-FR" smtClean="0"/>
              <a:t>‹N°›</a:t>
            </a:fld>
            <a:endParaRPr lang="fr-FR"/>
          </a:p>
        </p:txBody>
      </p:sp>
    </p:spTree>
    <p:extLst>
      <p:ext uri="{BB962C8B-B14F-4D97-AF65-F5344CB8AC3E}">
        <p14:creationId xmlns:p14="http://schemas.microsoft.com/office/powerpoint/2010/main" val="2073210363"/>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p:cNvSpPr>
            <a:spLocks noGrp="1"/>
          </p:cNvSpPr>
          <p:nvPr>
            <p:ph type="dt" sz="half" idx="10"/>
          </p:nvPr>
        </p:nvSpPr>
        <p:spPr/>
        <p:txBody>
          <a:bodyPr/>
          <a:lstStyle/>
          <a:p>
            <a:fld id="{40179F62-2A5F-45C6-8A69-F90D3CDE715E}" type="datetimeFigureOut">
              <a:rPr lang="fr-FR" smtClean="0"/>
              <a:t>16/10/2019</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7B487D7-B338-4D12-854B-B12DEB31289E}" type="slidenum">
              <a:rPr lang="fr-FR" smtClean="0"/>
              <a:t>‹N°›</a:t>
            </a:fld>
            <a:endParaRPr lang="fr-FR"/>
          </a:p>
        </p:txBody>
      </p:sp>
    </p:spTree>
    <p:extLst>
      <p:ext uri="{BB962C8B-B14F-4D97-AF65-F5344CB8AC3E}">
        <p14:creationId xmlns:p14="http://schemas.microsoft.com/office/powerpoint/2010/main" val="1812765743"/>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p:nvPr>
        </p:nvSpPr>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40179F62-2A5F-45C6-8A69-F90D3CDE715E}" type="datetimeFigureOut">
              <a:rPr lang="fr-FR" smtClean="0"/>
              <a:t>16/10/2019</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7B487D7-B338-4D12-854B-B12DEB31289E}" type="slidenum">
              <a:rPr lang="fr-FR" smtClean="0"/>
              <a:t>‹N°›</a:t>
            </a:fld>
            <a:endParaRPr lang="fr-FR"/>
          </a:p>
        </p:txBody>
      </p:sp>
    </p:spTree>
    <p:extLst>
      <p:ext uri="{BB962C8B-B14F-4D97-AF65-F5344CB8AC3E}">
        <p14:creationId xmlns:p14="http://schemas.microsoft.com/office/powerpoint/2010/main" val="22199886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Modifiez les styles du texte du masque</a:t>
            </a:r>
          </a:p>
        </p:txBody>
      </p:sp>
      <p:sp>
        <p:nvSpPr>
          <p:cNvPr id="4" name="Espace réservé de la date 3"/>
          <p:cNvSpPr>
            <a:spLocks noGrp="1"/>
          </p:cNvSpPr>
          <p:nvPr>
            <p:ph type="dt" sz="half" idx="10"/>
          </p:nvPr>
        </p:nvSpPr>
        <p:spPr/>
        <p:txBody>
          <a:bodyPr/>
          <a:lstStyle/>
          <a:p>
            <a:fld id="{40179F62-2A5F-45C6-8A69-F90D3CDE715E}" type="datetimeFigureOut">
              <a:rPr lang="fr-FR" smtClean="0"/>
              <a:t>16/10/2019</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7B487D7-B338-4D12-854B-B12DEB31289E}" type="slidenum">
              <a:rPr lang="fr-FR" smtClean="0"/>
              <a:t>‹N°›</a:t>
            </a:fld>
            <a:endParaRPr lang="fr-FR"/>
          </a:p>
        </p:txBody>
      </p:sp>
    </p:spTree>
    <p:extLst>
      <p:ext uri="{BB962C8B-B14F-4D97-AF65-F5344CB8AC3E}">
        <p14:creationId xmlns:p14="http://schemas.microsoft.com/office/powerpoint/2010/main" val="317008829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sz="half" idx="1"/>
          </p:nvPr>
        </p:nvSpPr>
        <p:spPr>
          <a:xfrm>
            <a:off x="838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p:cNvSpPr>
            <a:spLocks noGrp="1"/>
          </p:cNvSpPr>
          <p:nvPr>
            <p:ph type="dt" sz="half" idx="10"/>
          </p:nvPr>
        </p:nvSpPr>
        <p:spPr/>
        <p:txBody>
          <a:bodyPr/>
          <a:lstStyle/>
          <a:p>
            <a:fld id="{40179F62-2A5F-45C6-8A69-F90D3CDE715E}" type="datetimeFigureOut">
              <a:rPr lang="fr-FR" smtClean="0"/>
              <a:t>16/10/2019</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97B487D7-B338-4D12-854B-B12DEB31289E}" type="slidenum">
              <a:rPr lang="fr-FR" smtClean="0"/>
              <a:t>‹N°›</a:t>
            </a:fld>
            <a:endParaRPr lang="fr-FR"/>
          </a:p>
        </p:txBody>
      </p:sp>
    </p:spTree>
    <p:extLst>
      <p:ext uri="{BB962C8B-B14F-4D97-AF65-F5344CB8AC3E}">
        <p14:creationId xmlns:p14="http://schemas.microsoft.com/office/powerpoint/2010/main" val="25369420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p:cNvSpPr>
            <a:spLocks noGrp="1"/>
          </p:cNvSpPr>
          <p:nvPr>
            <p:ph type="dt" sz="half" idx="10"/>
          </p:nvPr>
        </p:nvSpPr>
        <p:spPr/>
        <p:txBody>
          <a:bodyPr/>
          <a:lstStyle/>
          <a:p>
            <a:fld id="{40179F62-2A5F-45C6-8A69-F90D3CDE715E}" type="datetimeFigureOut">
              <a:rPr lang="fr-FR" smtClean="0"/>
              <a:t>16/10/2019</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97B487D7-B338-4D12-854B-B12DEB31289E}" type="slidenum">
              <a:rPr lang="fr-FR" smtClean="0"/>
              <a:t>‹N°›</a:t>
            </a:fld>
            <a:endParaRPr lang="fr-FR"/>
          </a:p>
        </p:txBody>
      </p:sp>
    </p:spTree>
    <p:extLst>
      <p:ext uri="{BB962C8B-B14F-4D97-AF65-F5344CB8AC3E}">
        <p14:creationId xmlns:p14="http://schemas.microsoft.com/office/powerpoint/2010/main" val="17952319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p:nvPr>
        </p:nvSpPr>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r>
              <a:rPr lang="fr-FR" dirty="0" smtClean="0"/>
              <a:t>17/10/2019</a:t>
            </a:r>
            <a:endParaRPr lang="fr-FR" dirty="0"/>
          </a:p>
        </p:txBody>
      </p:sp>
      <p:sp>
        <p:nvSpPr>
          <p:cNvPr id="5" name="Espace réservé du pied de page 4"/>
          <p:cNvSpPr>
            <a:spLocks noGrp="1"/>
          </p:cNvSpPr>
          <p:nvPr>
            <p:ph type="ftr" sz="quarter" idx="11"/>
          </p:nvPr>
        </p:nvSpPr>
        <p:spPr/>
        <p:txBody>
          <a:bodyPr/>
          <a:lstStyle/>
          <a:p>
            <a:r>
              <a:rPr lang="fr-FR" dirty="0" smtClean="0"/>
              <a:t>Validation d'une loi de comportement à base physique</a:t>
            </a:r>
            <a:endParaRPr lang="fr-FR" dirty="0"/>
          </a:p>
        </p:txBody>
      </p:sp>
      <p:sp>
        <p:nvSpPr>
          <p:cNvPr id="6" name="Espace réservé du numéro de diapositive 5"/>
          <p:cNvSpPr>
            <a:spLocks noGrp="1"/>
          </p:cNvSpPr>
          <p:nvPr>
            <p:ph type="sldNum" sz="quarter" idx="12"/>
          </p:nvPr>
        </p:nvSpPr>
        <p:spPr/>
        <p:txBody>
          <a:bodyPr/>
          <a:lstStyle/>
          <a:p>
            <a:fld id="{8FDF5FF4-6B20-4D08-8F54-E5BBB35E1D0E}" type="slidenum">
              <a:rPr lang="fr-FR" smtClean="0"/>
              <a:t>‹N°›</a:t>
            </a:fld>
            <a:endParaRPr lang="fr-FR"/>
          </a:p>
        </p:txBody>
      </p:sp>
    </p:spTree>
    <p:extLst>
      <p:ext uri="{BB962C8B-B14F-4D97-AF65-F5344CB8AC3E}">
        <p14:creationId xmlns:p14="http://schemas.microsoft.com/office/powerpoint/2010/main" val="3676646285"/>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40179F62-2A5F-45C6-8A69-F90D3CDE715E}" type="datetimeFigureOut">
              <a:rPr lang="fr-FR" smtClean="0"/>
              <a:t>16/10/2019</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97B487D7-B338-4D12-854B-B12DEB31289E}" type="slidenum">
              <a:rPr lang="fr-FR" smtClean="0"/>
              <a:t>‹N°›</a:t>
            </a:fld>
            <a:endParaRPr lang="fr-FR"/>
          </a:p>
        </p:txBody>
      </p:sp>
    </p:spTree>
    <p:extLst>
      <p:ext uri="{BB962C8B-B14F-4D97-AF65-F5344CB8AC3E}">
        <p14:creationId xmlns:p14="http://schemas.microsoft.com/office/powerpoint/2010/main" val="19403661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40179F62-2A5F-45C6-8A69-F90D3CDE715E}" type="datetimeFigureOut">
              <a:rPr lang="fr-FR" smtClean="0"/>
              <a:t>16/10/2019</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97B487D7-B338-4D12-854B-B12DEB31289E}" type="slidenum">
              <a:rPr lang="fr-FR" smtClean="0"/>
              <a:t>‹N°›</a:t>
            </a:fld>
            <a:endParaRPr lang="fr-FR"/>
          </a:p>
        </p:txBody>
      </p:sp>
    </p:spTree>
    <p:extLst>
      <p:ext uri="{BB962C8B-B14F-4D97-AF65-F5344CB8AC3E}">
        <p14:creationId xmlns:p14="http://schemas.microsoft.com/office/powerpoint/2010/main" val="275565652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40179F62-2A5F-45C6-8A69-F90D3CDE715E}" type="datetimeFigureOut">
              <a:rPr lang="fr-FR" smtClean="0"/>
              <a:t>16/10/2019</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97B487D7-B338-4D12-854B-B12DEB31289E}" type="slidenum">
              <a:rPr lang="fr-FR" smtClean="0"/>
              <a:t>‹N°›</a:t>
            </a:fld>
            <a:endParaRPr lang="fr-FR"/>
          </a:p>
        </p:txBody>
      </p:sp>
    </p:spTree>
    <p:extLst>
      <p:ext uri="{BB962C8B-B14F-4D97-AF65-F5344CB8AC3E}">
        <p14:creationId xmlns:p14="http://schemas.microsoft.com/office/powerpoint/2010/main" val="12814520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40179F62-2A5F-45C6-8A69-F90D3CDE715E}" type="datetimeFigureOut">
              <a:rPr lang="fr-FR" smtClean="0"/>
              <a:t>16/10/2019</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97B487D7-B338-4D12-854B-B12DEB31289E}" type="slidenum">
              <a:rPr lang="fr-FR" smtClean="0"/>
              <a:t>‹N°›</a:t>
            </a:fld>
            <a:endParaRPr lang="fr-FR"/>
          </a:p>
        </p:txBody>
      </p:sp>
    </p:spTree>
    <p:extLst>
      <p:ext uri="{BB962C8B-B14F-4D97-AF65-F5344CB8AC3E}">
        <p14:creationId xmlns:p14="http://schemas.microsoft.com/office/powerpoint/2010/main" val="40821163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texte vertical 2"/>
          <p:cNvSpPr>
            <a:spLocks noGrp="1"/>
          </p:cNvSpPr>
          <p:nvPr>
            <p:ph type="body" orient="vert" idx="1"/>
          </p:nvPr>
        </p:nvSpPr>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40179F62-2A5F-45C6-8A69-F90D3CDE715E}" type="datetimeFigureOut">
              <a:rPr lang="fr-FR" smtClean="0"/>
              <a:t>16/10/2019</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7B487D7-B338-4D12-854B-B12DEB31289E}" type="slidenum">
              <a:rPr lang="fr-FR" smtClean="0"/>
              <a:t>‹N°›</a:t>
            </a:fld>
            <a:endParaRPr lang="fr-FR"/>
          </a:p>
        </p:txBody>
      </p:sp>
    </p:spTree>
    <p:extLst>
      <p:ext uri="{BB962C8B-B14F-4D97-AF65-F5344CB8AC3E}">
        <p14:creationId xmlns:p14="http://schemas.microsoft.com/office/powerpoint/2010/main" val="1588674143"/>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40179F62-2A5F-45C6-8A69-F90D3CDE715E}" type="datetimeFigureOut">
              <a:rPr lang="fr-FR" smtClean="0"/>
              <a:t>16/10/2019</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7B487D7-B338-4D12-854B-B12DEB31289E}" type="slidenum">
              <a:rPr lang="fr-FR" smtClean="0"/>
              <a:t>‹N°›</a:t>
            </a:fld>
            <a:endParaRPr lang="fr-FR"/>
          </a:p>
        </p:txBody>
      </p:sp>
    </p:spTree>
    <p:extLst>
      <p:ext uri="{BB962C8B-B14F-4D97-AF65-F5344CB8AC3E}">
        <p14:creationId xmlns:p14="http://schemas.microsoft.com/office/powerpoint/2010/main" val="20913514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Modifiez les styles du texte du masque</a:t>
            </a:r>
          </a:p>
        </p:txBody>
      </p:sp>
      <p:sp>
        <p:nvSpPr>
          <p:cNvPr id="4" name="Espace réservé de la date 3"/>
          <p:cNvSpPr>
            <a:spLocks noGrp="1"/>
          </p:cNvSpPr>
          <p:nvPr>
            <p:ph type="dt" sz="half" idx="10"/>
          </p:nvPr>
        </p:nvSpPr>
        <p:spPr/>
        <p:txBody>
          <a:bodyPr/>
          <a:lstStyle/>
          <a:p>
            <a:r>
              <a:rPr lang="fr-FR" dirty="0" smtClean="0"/>
              <a:t>17/10/2019</a:t>
            </a:r>
            <a:endParaRPr lang="fr-FR" dirty="0"/>
          </a:p>
        </p:txBody>
      </p:sp>
      <p:sp>
        <p:nvSpPr>
          <p:cNvPr id="5" name="Espace réservé du pied de page 4"/>
          <p:cNvSpPr>
            <a:spLocks noGrp="1"/>
          </p:cNvSpPr>
          <p:nvPr>
            <p:ph type="ftr" sz="quarter" idx="11"/>
          </p:nvPr>
        </p:nvSpPr>
        <p:spPr/>
        <p:txBody>
          <a:bodyPr/>
          <a:lstStyle/>
          <a:p>
            <a:r>
              <a:rPr lang="fr-FR" dirty="0" smtClean="0"/>
              <a:t>Validation d'une loi de comportement à base physique</a:t>
            </a:r>
            <a:endParaRPr lang="fr-FR" dirty="0"/>
          </a:p>
        </p:txBody>
      </p:sp>
      <p:sp>
        <p:nvSpPr>
          <p:cNvPr id="6" name="Espace réservé du numéro de diapositive 5"/>
          <p:cNvSpPr>
            <a:spLocks noGrp="1"/>
          </p:cNvSpPr>
          <p:nvPr>
            <p:ph type="sldNum" sz="quarter" idx="12"/>
          </p:nvPr>
        </p:nvSpPr>
        <p:spPr/>
        <p:txBody>
          <a:bodyPr/>
          <a:lstStyle/>
          <a:p>
            <a:fld id="{8FDF5FF4-6B20-4D08-8F54-E5BBB35E1D0E}" type="slidenum">
              <a:rPr lang="fr-FR" smtClean="0"/>
              <a:t>‹N°›</a:t>
            </a:fld>
            <a:endParaRPr lang="fr-FR"/>
          </a:p>
        </p:txBody>
      </p:sp>
    </p:spTree>
    <p:extLst>
      <p:ext uri="{BB962C8B-B14F-4D97-AF65-F5344CB8AC3E}">
        <p14:creationId xmlns:p14="http://schemas.microsoft.com/office/powerpoint/2010/main" val="3881419228"/>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sz="half" idx="1"/>
          </p:nvPr>
        </p:nvSpPr>
        <p:spPr>
          <a:xfrm>
            <a:off x="838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p:cNvSpPr>
            <a:spLocks noGrp="1"/>
          </p:cNvSpPr>
          <p:nvPr>
            <p:ph type="dt" sz="half" idx="10"/>
          </p:nvPr>
        </p:nvSpPr>
        <p:spPr/>
        <p:txBody>
          <a:bodyPr/>
          <a:lstStyle/>
          <a:p>
            <a:r>
              <a:rPr lang="fr-FR" dirty="0" smtClean="0"/>
              <a:t>17/10/2019</a:t>
            </a:r>
            <a:endParaRPr lang="fr-FR" dirty="0"/>
          </a:p>
        </p:txBody>
      </p:sp>
      <p:sp>
        <p:nvSpPr>
          <p:cNvPr id="6" name="Espace réservé du pied de page 5"/>
          <p:cNvSpPr>
            <a:spLocks noGrp="1"/>
          </p:cNvSpPr>
          <p:nvPr>
            <p:ph type="ftr" sz="quarter" idx="11"/>
          </p:nvPr>
        </p:nvSpPr>
        <p:spPr/>
        <p:txBody>
          <a:bodyPr/>
          <a:lstStyle/>
          <a:p>
            <a:r>
              <a:rPr lang="fr-FR" dirty="0" smtClean="0"/>
              <a:t>Validation d'une loi de comportement à base physique</a:t>
            </a:r>
            <a:endParaRPr lang="fr-FR" dirty="0"/>
          </a:p>
        </p:txBody>
      </p:sp>
      <p:sp>
        <p:nvSpPr>
          <p:cNvPr id="7" name="Espace réservé du numéro de diapositive 6"/>
          <p:cNvSpPr>
            <a:spLocks noGrp="1"/>
          </p:cNvSpPr>
          <p:nvPr>
            <p:ph type="sldNum" sz="quarter" idx="12"/>
          </p:nvPr>
        </p:nvSpPr>
        <p:spPr/>
        <p:txBody>
          <a:bodyPr/>
          <a:lstStyle/>
          <a:p>
            <a:fld id="{8FDF5FF4-6B20-4D08-8F54-E5BBB35E1D0E}" type="slidenum">
              <a:rPr lang="fr-FR" smtClean="0"/>
              <a:t>‹N°›</a:t>
            </a:fld>
            <a:endParaRPr lang="fr-FR"/>
          </a:p>
        </p:txBody>
      </p:sp>
    </p:spTree>
    <p:extLst>
      <p:ext uri="{BB962C8B-B14F-4D97-AF65-F5344CB8AC3E}">
        <p14:creationId xmlns:p14="http://schemas.microsoft.com/office/powerpoint/2010/main" val="1084540457"/>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p:cNvSpPr>
            <a:spLocks noGrp="1"/>
          </p:cNvSpPr>
          <p:nvPr>
            <p:ph type="dt" sz="half" idx="10"/>
          </p:nvPr>
        </p:nvSpPr>
        <p:spPr/>
        <p:txBody>
          <a:bodyPr/>
          <a:lstStyle/>
          <a:p>
            <a:r>
              <a:rPr lang="fr-FR" dirty="0" smtClean="0"/>
              <a:t>17/10/2019</a:t>
            </a:r>
            <a:endParaRPr lang="fr-FR" dirty="0"/>
          </a:p>
        </p:txBody>
      </p:sp>
      <p:sp>
        <p:nvSpPr>
          <p:cNvPr id="8" name="Espace réservé du pied de page 7"/>
          <p:cNvSpPr>
            <a:spLocks noGrp="1"/>
          </p:cNvSpPr>
          <p:nvPr>
            <p:ph type="ftr" sz="quarter" idx="11"/>
          </p:nvPr>
        </p:nvSpPr>
        <p:spPr/>
        <p:txBody>
          <a:bodyPr/>
          <a:lstStyle/>
          <a:p>
            <a:r>
              <a:rPr lang="fr-FR" dirty="0" smtClean="0"/>
              <a:t>Validation d'une loi de comportement à base physique</a:t>
            </a:r>
            <a:endParaRPr lang="fr-FR" dirty="0"/>
          </a:p>
        </p:txBody>
      </p:sp>
      <p:sp>
        <p:nvSpPr>
          <p:cNvPr id="9" name="Espace réservé du numéro de diapositive 8"/>
          <p:cNvSpPr>
            <a:spLocks noGrp="1"/>
          </p:cNvSpPr>
          <p:nvPr>
            <p:ph type="sldNum" sz="quarter" idx="12"/>
          </p:nvPr>
        </p:nvSpPr>
        <p:spPr/>
        <p:txBody>
          <a:bodyPr/>
          <a:lstStyle/>
          <a:p>
            <a:fld id="{8FDF5FF4-6B20-4D08-8F54-E5BBB35E1D0E}" type="slidenum">
              <a:rPr lang="fr-FR" smtClean="0"/>
              <a:t>‹N°›</a:t>
            </a:fld>
            <a:endParaRPr lang="fr-FR"/>
          </a:p>
        </p:txBody>
      </p:sp>
    </p:spTree>
    <p:extLst>
      <p:ext uri="{BB962C8B-B14F-4D97-AF65-F5344CB8AC3E}">
        <p14:creationId xmlns:p14="http://schemas.microsoft.com/office/powerpoint/2010/main" val="729650247"/>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r>
              <a:rPr lang="fr-FR" dirty="0" smtClean="0"/>
              <a:t>17/10/2019</a:t>
            </a:r>
            <a:endParaRPr lang="fr-FR" dirty="0"/>
          </a:p>
        </p:txBody>
      </p:sp>
      <p:sp>
        <p:nvSpPr>
          <p:cNvPr id="4" name="Espace réservé du pied de page 3"/>
          <p:cNvSpPr>
            <a:spLocks noGrp="1"/>
          </p:cNvSpPr>
          <p:nvPr>
            <p:ph type="ftr" sz="quarter" idx="11"/>
          </p:nvPr>
        </p:nvSpPr>
        <p:spPr/>
        <p:txBody>
          <a:bodyPr/>
          <a:lstStyle/>
          <a:p>
            <a:r>
              <a:rPr lang="fr-FR" dirty="0" smtClean="0"/>
              <a:t>Validation d'une loi de comportement à base physique</a:t>
            </a:r>
            <a:endParaRPr lang="fr-FR" dirty="0"/>
          </a:p>
        </p:txBody>
      </p:sp>
      <p:sp>
        <p:nvSpPr>
          <p:cNvPr id="5" name="Espace réservé du numéro de diapositive 4"/>
          <p:cNvSpPr>
            <a:spLocks noGrp="1"/>
          </p:cNvSpPr>
          <p:nvPr>
            <p:ph type="sldNum" sz="quarter" idx="12"/>
          </p:nvPr>
        </p:nvSpPr>
        <p:spPr/>
        <p:txBody>
          <a:bodyPr/>
          <a:lstStyle/>
          <a:p>
            <a:fld id="{8FDF5FF4-6B20-4D08-8F54-E5BBB35E1D0E}" type="slidenum">
              <a:rPr lang="fr-FR" smtClean="0"/>
              <a:t>‹N°›</a:t>
            </a:fld>
            <a:endParaRPr lang="fr-FR"/>
          </a:p>
        </p:txBody>
      </p:sp>
    </p:spTree>
    <p:extLst>
      <p:ext uri="{BB962C8B-B14F-4D97-AF65-F5344CB8AC3E}">
        <p14:creationId xmlns:p14="http://schemas.microsoft.com/office/powerpoint/2010/main" val="2908727325"/>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r>
              <a:rPr lang="fr-FR" dirty="0" smtClean="0"/>
              <a:t>17/10/2019</a:t>
            </a:r>
            <a:endParaRPr lang="fr-FR" dirty="0"/>
          </a:p>
        </p:txBody>
      </p:sp>
      <p:sp>
        <p:nvSpPr>
          <p:cNvPr id="3" name="Espace réservé du pied de page 2"/>
          <p:cNvSpPr>
            <a:spLocks noGrp="1"/>
          </p:cNvSpPr>
          <p:nvPr>
            <p:ph type="ftr" sz="quarter" idx="11"/>
          </p:nvPr>
        </p:nvSpPr>
        <p:spPr/>
        <p:txBody>
          <a:bodyPr/>
          <a:lstStyle/>
          <a:p>
            <a:r>
              <a:rPr lang="fr-FR" dirty="0" smtClean="0"/>
              <a:t>Validation d'une loi de comportement à base physique</a:t>
            </a:r>
            <a:endParaRPr lang="fr-FR" dirty="0"/>
          </a:p>
        </p:txBody>
      </p:sp>
      <p:sp>
        <p:nvSpPr>
          <p:cNvPr id="4" name="Espace réservé du numéro de diapositive 3"/>
          <p:cNvSpPr>
            <a:spLocks noGrp="1"/>
          </p:cNvSpPr>
          <p:nvPr>
            <p:ph type="sldNum" sz="quarter" idx="12"/>
          </p:nvPr>
        </p:nvSpPr>
        <p:spPr/>
        <p:txBody>
          <a:bodyPr/>
          <a:lstStyle/>
          <a:p>
            <a:fld id="{8FDF5FF4-6B20-4D08-8F54-E5BBB35E1D0E}" type="slidenum">
              <a:rPr lang="fr-FR" smtClean="0"/>
              <a:t>‹N°›</a:t>
            </a:fld>
            <a:endParaRPr lang="fr-FR"/>
          </a:p>
        </p:txBody>
      </p:sp>
    </p:spTree>
    <p:extLst>
      <p:ext uri="{BB962C8B-B14F-4D97-AF65-F5344CB8AC3E}">
        <p14:creationId xmlns:p14="http://schemas.microsoft.com/office/powerpoint/2010/main" val="2821733618"/>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p:cNvSpPr>
            <a:spLocks noGrp="1"/>
          </p:cNvSpPr>
          <p:nvPr>
            <p:ph type="dt" sz="half" idx="10"/>
          </p:nvPr>
        </p:nvSpPr>
        <p:spPr/>
        <p:txBody>
          <a:bodyPr/>
          <a:lstStyle/>
          <a:p>
            <a:r>
              <a:rPr lang="fr-FR" dirty="0" smtClean="0"/>
              <a:t>17/10/2019</a:t>
            </a:r>
            <a:endParaRPr lang="fr-FR" dirty="0"/>
          </a:p>
        </p:txBody>
      </p:sp>
      <p:sp>
        <p:nvSpPr>
          <p:cNvPr id="5" name="Espace réservé du pied de page 4"/>
          <p:cNvSpPr>
            <a:spLocks noGrp="1"/>
          </p:cNvSpPr>
          <p:nvPr>
            <p:ph type="ftr" sz="quarter" idx="11"/>
          </p:nvPr>
        </p:nvSpPr>
        <p:spPr/>
        <p:txBody>
          <a:bodyPr/>
          <a:lstStyle/>
          <a:p>
            <a:r>
              <a:rPr lang="fr-FR" dirty="0" smtClean="0"/>
              <a:t>Validation </a:t>
            </a:r>
            <a:r>
              <a:rPr lang="fr-FR" dirty="0"/>
              <a:t>d'une loi de comportement à base physique</a:t>
            </a:r>
          </a:p>
        </p:txBody>
      </p:sp>
      <p:sp>
        <p:nvSpPr>
          <p:cNvPr id="6" name="Espace réservé du numéro de diapositive 5"/>
          <p:cNvSpPr>
            <a:spLocks noGrp="1"/>
          </p:cNvSpPr>
          <p:nvPr>
            <p:ph type="sldNum" sz="quarter" idx="12"/>
          </p:nvPr>
        </p:nvSpPr>
        <p:spPr/>
        <p:txBody>
          <a:bodyPr/>
          <a:lstStyle/>
          <a:p>
            <a:fld id="{8FDF5FF4-6B20-4D08-8F54-E5BBB35E1D0E}" type="slidenum">
              <a:rPr lang="fr-FR" smtClean="0"/>
              <a:t>‹N°›</a:t>
            </a:fld>
            <a:endParaRPr lang="fr-FR"/>
          </a:p>
        </p:txBody>
      </p:sp>
    </p:spTree>
    <p:extLst>
      <p:ext uri="{BB962C8B-B14F-4D97-AF65-F5344CB8AC3E}">
        <p14:creationId xmlns:p14="http://schemas.microsoft.com/office/powerpoint/2010/main" val="1006692867"/>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p:nvPr>
        </p:nvSpPr>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r>
              <a:rPr lang="fr-FR" dirty="0" smtClean="0"/>
              <a:t>17/10/2019</a:t>
            </a:r>
            <a:endParaRPr lang="fr-FR" dirty="0"/>
          </a:p>
        </p:txBody>
      </p:sp>
      <p:sp>
        <p:nvSpPr>
          <p:cNvPr id="5" name="Espace réservé du pied de page 4"/>
          <p:cNvSpPr>
            <a:spLocks noGrp="1"/>
          </p:cNvSpPr>
          <p:nvPr>
            <p:ph type="ftr" sz="quarter" idx="11"/>
          </p:nvPr>
        </p:nvSpPr>
        <p:spPr/>
        <p:txBody>
          <a:bodyPr/>
          <a:lstStyle/>
          <a:p>
            <a:r>
              <a:rPr lang="fr-FR" dirty="0" smtClean="0"/>
              <a:t>Validation </a:t>
            </a:r>
            <a:r>
              <a:rPr lang="fr-FR" dirty="0"/>
              <a:t>d'une loi de comportement à base physique</a:t>
            </a:r>
          </a:p>
        </p:txBody>
      </p:sp>
      <p:sp>
        <p:nvSpPr>
          <p:cNvPr id="6" name="Espace réservé du numéro de diapositive 5"/>
          <p:cNvSpPr>
            <a:spLocks noGrp="1"/>
          </p:cNvSpPr>
          <p:nvPr>
            <p:ph type="sldNum" sz="quarter" idx="12"/>
          </p:nvPr>
        </p:nvSpPr>
        <p:spPr/>
        <p:txBody>
          <a:bodyPr/>
          <a:lstStyle/>
          <a:p>
            <a:fld id="{8FDF5FF4-6B20-4D08-8F54-E5BBB35E1D0E}" type="slidenum">
              <a:rPr lang="fr-FR" smtClean="0"/>
              <a:t>‹N°›</a:t>
            </a:fld>
            <a:endParaRPr lang="fr-FR"/>
          </a:p>
        </p:txBody>
      </p:sp>
    </p:spTree>
    <p:extLst>
      <p:ext uri="{BB962C8B-B14F-4D97-AF65-F5344CB8AC3E}">
        <p14:creationId xmlns:p14="http://schemas.microsoft.com/office/powerpoint/2010/main" val="158465304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0.xml"/><Relationship Id="rId7" Type="http://schemas.openxmlformats.org/officeDocument/2006/relationships/slideLayout" Target="../slideLayouts/slideLayout14.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5" Type="http://schemas.openxmlformats.org/officeDocument/2006/relationships/slideLayout" Target="../slideLayouts/slideLayout12.xml"/><Relationship Id="rId4"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3.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fr-FR" dirty="0" smtClean="0"/>
              <a:t>17/10/2019</a:t>
            </a:r>
            <a:endParaRPr lang="fr-FR" dirty="0"/>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fr-FR" dirty="0" smtClean="0"/>
              <a:t>Validation </a:t>
            </a:r>
            <a:r>
              <a:rPr lang="fr-FR" dirty="0"/>
              <a:t>d'une loi de comportement à base physique</a:t>
            </a: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DF5FF4-6B20-4D08-8F54-E5BBB35E1D0E}" type="slidenum">
              <a:rPr lang="fr-FR" smtClean="0"/>
              <a:t>‹N°›</a:t>
            </a:fld>
            <a:endParaRPr lang="fr-FR"/>
          </a:p>
        </p:txBody>
      </p:sp>
    </p:spTree>
    <p:extLst>
      <p:ext uri="{BB962C8B-B14F-4D97-AF65-F5344CB8AC3E}">
        <p14:creationId xmlns:p14="http://schemas.microsoft.com/office/powerpoint/2010/main" val="27836526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iming>
    <p:tnLst>
      <p:par>
        <p:cTn id="1" dur="indefinite" restart="never" nodeType="tmRoot"/>
      </p:par>
    </p:tnLst>
  </p:timing>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fr-FR" dirty="0" smtClean="0"/>
              <a:t>17/10/2019</a:t>
            </a:r>
            <a:endParaRPr lang="fr-FR" dirty="0"/>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fr-FR" dirty="0" smtClean="0"/>
              <a:t>Validation </a:t>
            </a:r>
            <a:r>
              <a:rPr lang="fr-FR" dirty="0"/>
              <a:t>d'une loi de comportement à base physique</a:t>
            </a: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DF5FF4-6B20-4D08-8F54-E5BBB35E1D0E}" type="slidenum">
              <a:rPr lang="fr-FR" smtClean="0"/>
              <a:t>‹N°›</a:t>
            </a:fld>
            <a:endParaRPr lang="fr-FR"/>
          </a:p>
        </p:txBody>
      </p:sp>
    </p:spTree>
    <p:extLst>
      <p:ext uri="{BB962C8B-B14F-4D97-AF65-F5344CB8AC3E}">
        <p14:creationId xmlns:p14="http://schemas.microsoft.com/office/powerpoint/2010/main" val="3029394609"/>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Lst>
  <p:timing>
    <p:tnLst>
      <p:par>
        <p:cTn id="1" dur="indefinite" restart="never" nodeType="tmRoot"/>
      </p:par>
    </p:tnLst>
  </p:timing>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179F62-2A5F-45C6-8A69-F90D3CDE715E}" type="datetimeFigureOut">
              <a:rPr lang="fr-FR" smtClean="0"/>
              <a:t>16/10/2019</a:t>
            </a:fld>
            <a:endParaRPr lang="fr-FR"/>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B487D7-B338-4D12-854B-B12DEB31289E}" type="slidenum">
              <a:rPr lang="fr-FR" smtClean="0"/>
              <a:t>‹N°›</a:t>
            </a:fld>
            <a:endParaRPr lang="fr-FR"/>
          </a:p>
        </p:txBody>
      </p:sp>
    </p:spTree>
    <p:extLst>
      <p:ext uri="{BB962C8B-B14F-4D97-AF65-F5344CB8AC3E}">
        <p14:creationId xmlns:p14="http://schemas.microsoft.com/office/powerpoint/2010/main" val="3752379970"/>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png"/><Relationship Id="rId7" Type="http://schemas.openxmlformats.org/officeDocument/2006/relationships/image" Target="../media/image33.png"/><Relationship Id="rId12" Type="http://schemas.openxmlformats.org/officeDocument/2006/relationships/image" Target="../media/image36.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30.png"/><Relationship Id="rId11" Type="http://schemas.openxmlformats.org/officeDocument/2006/relationships/image" Target="../media/image35.png"/><Relationship Id="rId5" Type="http://schemas.openxmlformats.org/officeDocument/2006/relationships/image" Target="../media/image26.png"/><Relationship Id="rId10" Type="http://schemas.openxmlformats.org/officeDocument/2006/relationships/image" Target="../media/image34.png"/><Relationship Id="rId4" Type="http://schemas.openxmlformats.org/officeDocument/2006/relationships/image" Target="../media/image3.png"/><Relationship Id="rId9" Type="http://schemas.openxmlformats.org/officeDocument/2006/relationships/image" Target="../media/image31.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39.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8" Type="http://schemas.openxmlformats.org/officeDocument/2006/relationships/comments" Target="../comments/comment1.xml"/><Relationship Id="rId3" Type="http://schemas.openxmlformats.org/officeDocument/2006/relationships/image" Target="../media/image2.png"/><Relationship Id="rId7" Type="http://schemas.openxmlformats.org/officeDocument/2006/relationships/image" Target="../media/image44.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tags" Target="../tags/tag5.xml"/><Relationship Id="rId6" Type="http://schemas.openxmlformats.org/officeDocument/2006/relationships/image" Target="../media/image47.png"/><Relationship Id="rId5" Type="http://schemas.openxmlformats.org/officeDocument/2006/relationships/image" Target="../media/image3.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8.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7.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tags" Target="../tags/tag6.xml"/><Relationship Id="rId6" Type="http://schemas.openxmlformats.org/officeDocument/2006/relationships/image" Target="../media/image49.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20.xml.rels><?xml version="1.0" encoding="UTF-8" standalone="yes"?>
<Relationships xmlns="http://schemas.openxmlformats.org/package/2006/relationships"><Relationship Id="rId8" Type="http://schemas.openxmlformats.org/officeDocument/2006/relationships/image" Target="../media/image450.png"/><Relationship Id="rId3" Type="http://schemas.openxmlformats.org/officeDocument/2006/relationships/notesSlide" Target="../notesSlides/notesSlide20.xml"/><Relationship Id="rId7" Type="http://schemas.openxmlformats.org/officeDocument/2006/relationships/image" Target="../media/image440.png"/><Relationship Id="rId12" Type="http://schemas.microsoft.com/office/2007/relationships/hdphoto" Target="../media/hdphoto1.wdp"/><Relationship Id="rId2" Type="http://schemas.openxmlformats.org/officeDocument/2006/relationships/slideLayout" Target="../slideLayouts/slideLayout1.xml"/><Relationship Id="rId1" Type="http://schemas.openxmlformats.org/officeDocument/2006/relationships/tags" Target="../tags/tag7.xml"/><Relationship Id="rId6" Type="http://schemas.openxmlformats.org/officeDocument/2006/relationships/tags" Target="../tags/tag7.xml"/><Relationship Id="rId11" Type="http://schemas.openxmlformats.org/officeDocument/2006/relationships/image" Target="../media/image51.png"/><Relationship Id="rId5" Type="http://schemas.openxmlformats.org/officeDocument/2006/relationships/image" Target="../media/image3.png"/><Relationship Id="rId10" Type="http://schemas.openxmlformats.org/officeDocument/2006/relationships/image" Target="../media/image50.png"/><Relationship Id="rId4" Type="http://schemas.openxmlformats.org/officeDocument/2006/relationships/image" Target="../media/image2.png"/><Relationship Id="rId9" Type="http://schemas.openxmlformats.org/officeDocument/2006/relationships/image" Target="../media/image19.png"/></Relationships>
</file>

<file path=ppt/slides/_rels/slide21.xml.rels><?xml version="1.0" encoding="UTF-8" standalone="yes"?>
<Relationships xmlns="http://schemas.openxmlformats.org/package/2006/relationships"><Relationship Id="rId8" Type="http://schemas.openxmlformats.org/officeDocument/2006/relationships/image" Target="../media/image53.png"/><Relationship Id="rId3" Type="http://schemas.openxmlformats.org/officeDocument/2006/relationships/slideLayout" Target="../slideLayouts/slideLayout1.xml"/><Relationship Id="rId7" Type="http://schemas.openxmlformats.org/officeDocument/2006/relationships/image" Target="../media/image52.png"/><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21.xml"/><Relationship Id="rId9" Type="http://schemas.openxmlformats.org/officeDocument/2006/relationships/image" Target="../media/image54.png"/></Relationships>
</file>

<file path=ppt/slides/_rels/slide22.xml.rels><?xml version="1.0" encoding="UTF-8" standalone="yes"?>
<Relationships xmlns="http://schemas.openxmlformats.org/package/2006/relationships"><Relationship Id="rId8" Type="http://schemas.openxmlformats.org/officeDocument/2006/relationships/image" Target="../media/image57.png"/><Relationship Id="rId13" Type="http://schemas.openxmlformats.org/officeDocument/2006/relationships/image" Target="../media/image61.png"/><Relationship Id="rId3" Type="http://schemas.openxmlformats.org/officeDocument/2006/relationships/notesSlide" Target="../notesSlides/notesSlide22.xml"/><Relationship Id="rId7" Type="http://schemas.openxmlformats.org/officeDocument/2006/relationships/image" Target="../media/image56.png"/><Relationship Id="rId12" Type="http://schemas.openxmlformats.org/officeDocument/2006/relationships/image" Target="../media/image60.png"/><Relationship Id="rId2" Type="http://schemas.openxmlformats.org/officeDocument/2006/relationships/slideLayout" Target="../slideLayouts/slideLayout1.xml"/><Relationship Id="rId1" Type="http://schemas.openxmlformats.org/officeDocument/2006/relationships/tags" Target="../tags/tag10.xml"/><Relationship Id="rId6" Type="http://schemas.openxmlformats.org/officeDocument/2006/relationships/image" Target="../media/image55.png"/><Relationship Id="rId11" Type="http://schemas.openxmlformats.org/officeDocument/2006/relationships/image" Target="../media/image19.png"/><Relationship Id="rId5" Type="http://schemas.openxmlformats.org/officeDocument/2006/relationships/image" Target="../media/image3.png"/><Relationship Id="rId10" Type="http://schemas.openxmlformats.org/officeDocument/2006/relationships/image" Target="../media/image59.png"/><Relationship Id="rId4" Type="http://schemas.openxmlformats.org/officeDocument/2006/relationships/image" Target="../media/image2.png"/><Relationship Id="rId9" Type="http://schemas.openxmlformats.org/officeDocument/2006/relationships/image" Target="../media/image58.png"/></Relationships>
</file>

<file path=ppt/slides/_rels/slide23.xml.rels><?xml version="1.0" encoding="UTF-8" standalone="yes"?>
<Relationships xmlns="http://schemas.openxmlformats.org/package/2006/relationships"><Relationship Id="rId8" Type="http://schemas.openxmlformats.org/officeDocument/2006/relationships/image" Target="../media/image71.png"/><Relationship Id="rId3" Type="http://schemas.openxmlformats.org/officeDocument/2006/relationships/slideLayout" Target="../slideLayouts/slideLayout1.xml"/><Relationship Id="rId2" Type="http://schemas.openxmlformats.org/officeDocument/2006/relationships/tags" Target="../tags/tag12.xml"/><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image" Target="../media/image2.png"/><Relationship Id="rId10" Type="http://schemas.openxmlformats.org/officeDocument/2006/relationships/image" Target="../media/image590.png"/><Relationship Id="rId4" Type="http://schemas.openxmlformats.org/officeDocument/2006/relationships/notesSlide" Target="../notesSlides/notesSlide23.xml"/><Relationship Id="rId9" Type="http://schemas.openxmlformats.org/officeDocument/2006/relationships/image" Target="../media/image62.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image" Target="../media/image63.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notesSlide" Target="../notesSlides/notesSlide3.xml"/><Relationship Id="rId7" Type="http://schemas.openxmlformats.org/officeDocument/2006/relationships/image" Target="../media/image12.png"/><Relationship Id="rId2" Type="http://schemas.openxmlformats.org/officeDocument/2006/relationships/slideLayout" Target="../slideLayouts/slideLayout1.xml"/><Relationship Id="rId1" Type="http://schemas.openxmlformats.org/officeDocument/2006/relationships/tags" Target="../tags/tag1.xml"/><Relationship Id="rId6" Type="http://schemas.openxmlformats.org/officeDocument/2006/relationships/image" Target="../media/image11.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15.png"/><Relationship Id="rId2" Type="http://schemas.openxmlformats.org/officeDocument/2006/relationships/slideLayout" Target="../slideLayouts/slideLayout1.xml"/><Relationship Id="rId1" Type="http://schemas.openxmlformats.org/officeDocument/2006/relationships/tags" Target="../tags/tag2.xml"/><Relationship Id="rId6" Type="http://schemas.openxmlformats.org/officeDocument/2006/relationships/image" Target="../media/image14.pn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png"/><Relationship Id="rId7"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7.emf"/><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3.png"/><Relationship Id="rId9" Type="http://schemas.openxmlformats.org/officeDocument/2006/relationships/image" Target="../media/image20.png"/></Relationships>
</file>

<file path=ppt/slides/_rels/slide6.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2.png"/><Relationship Id="rId7" Type="http://schemas.openxmlformats.org/officeDocument/2006/relationships/diagramQuickStyle" Target="../diagrams/quickStyle1.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3.png"/><Relationship Id="rId9" Type="http://schemas.microsoft.com/office/2007/relationships/diagramDrawing" Target="../diagrams/drawing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7" Type="http://schemas.openxmlformats.org/officeDocument/2006/relationships/image" Target="../media/image23.png"/><Relationship Id="rId2" Type="http://schemas.openxmlformats.org/officeDocument/2006/relationships/slideLayout" Target="../slideLayouts/slideLayout1.xml"/><Relationship Id="rId1" Type="http://schemas.openxmlformats.org/officeDocument/2006/relationships/tags" Target="../tags/tag3.xml"/><Relationship Id="rId6" Type="http://schemas.openxmlformats.org/officeDocument/2006/relationships/image" Target="../media/image22.png"/><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notesSlide" Target="../notesSlides/notesSlide8.xml"/><Relationship Id="rId7" Type="http://schemas.openxmlformats.org/officeDocument/2006/relationships/image" Target="../media/image24.png"/><Relationship Id="rId12" Type="http://schemas.openxmlformats.org/officeDocument/2006/relationships/image" Target="../media/image29.png"/><Relationship Id="rId2" Type="http://schemas.openxmlformats.org/officeDocument/2006/relationships/slideLayout" Target="../slideLayouts/slideLayout1.xml"/><Relationship Id="rId1" Type="http://schemas.openxmlformats.org/officeDocument/2006/relationships/tags" Target="../tags/tag4.xml"/><Relationship Id="rId6" Type="http://schemas.openxmlformats.org/officeDocument/2006/relationships/image" Target="../media/image3.png"/><Relationship Id="rId11" Type="http://schemas.openxmlformats.org/officeDocument/2006/relationships/image" Target="../media/image28.png"/><Relationship Id="rId5" Type="http://schemas.openxmlformats.org/officeDocument/2006/relationships/image" Target="../media/image2.pn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png"/></Relationships>
</file>

<file path=ppt/slides/_rels/slide9.xml.rels><?xml version="1.0" encoding="UTF-8" standalone="yes"?>
<Relationships xmlns="http://schemas.openxmlformats.org/package/2006/relationships"><Relationship Id="rId8" Type="http://schemas.openxmlformats.org/officeDocument/2006/relationships/image" Target="../media/image26.png"/><Relationship Id="rId13" Type="http://schemas.openxmlformats.org/officeDocument/2006/relationships/image" Target="../media/image33.png"/><Relationship Id="rId3" Type="http://schemas.openxmlformats.org/officeDocument/2006/relationships/image" Target="../media/image2.png"/><Relationship Id="rId7" Type="http://schemas.openxmlformats.org/officeDocument/2006/relationships/image" Target="../media/image28.png"/><Relationship Id="rId12" Type="http://schemas.openxmlformats.org/officeDocument/2006/relationships/image" Target="../media/image32.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27.png"/><Relationship Id="rId11" Type="http://schemas.openxmlformats.org/officeDocument/2006/relationships/image" Target="../media/image31.png"/><Relationship Id="rId5" Type="http://schemas.openxmlformats.org/officeDocument/2006/relationships/image" Target="../media/image25.png"/><Relationship Id="rId10" Type="http://schemas.openxmlformats.org/officeDocument/2006/relationships/image" Target="../media/image21.png"/><Relationship Id="rId4" Type="http://schemas.openxmlformats.org/officeDocument/2006/relationships/image" Target="../media/image3.png"/><Relationship Id="rId9"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e 4"/>
          <p:cNvGrpSpPr/>
          <p:nvPr/>
        </p:nvGrpSpPr>
        <p:grpSpPr>
          <a:xfrm>
            <a:off x="-7144" y="655249"/>
            <a:ext cx="12199144" cy="6094951"/>
            <a:chOff x="-7144" y="626969"/>
            <a:chExt cx="12199144" cy="6094951"/>
          </a:xfrm>
        </p:grpSpPr>
        <p:grpSp>
          <p:nvGrpSpPr>
            <p:cNvPr id="2" name="Groupe 1"/>
            <p:cNvGrpSpPr/>
            <p:nvPr/>
          </p:nvGrpSpPr>
          <p:grpSpPr>
            <a:xfrm>
              <a:off x="-7144" y="626969"/>
              <a:ext cx="12199144" cy="2895840"/>
              <a:chOff x="-7144" y="626969"/>
              <a:chExt cx="12199144" cy="2895840"/>
            </a:xfrm>
          </p:grpSpPr>
          <p:pic>
            <p:nvPicPr>
              <p:cNvPr id="135" name="Image 3"/>
              <p:cNvPicPr/>
              <p:nvPr/>
            </p:nvPicPr>
            <p:blipFill rotWithShape="1">
              <a:blip r:embed="rId3"/>
              <a:srcRect l="75" t="13513" r="149" b="-13513"/>
              <a:stretch/>
            </p:blipFill>
            <p:spPr>
              <a:xfrm>
                <a:off x="-7144" y="626969"/>
                <a:ext cx="12199144" cy="2895840"/>
              </a:xfrm>
              <a:prstGeom prst="rect">
                <a:avLst/>
              </a:prstGeom>
              <a:ln>
                <a:noFill/>
              </a:ln>
            </p:spPr>
          </p:pic>
          <p:sp>
            <p:nvSpPr>
              <p:cNvPr id="137" name="CustomShape 2"/>
              <p:cNvSpPr/>
              <p:nvPr/>
            </p:nvSpPr>
            <p:spPr>
              <a:xfrm>
                <a:off x="1141920" y="1399200"/>
                <a:ext cx="9993600" cy="933600"/>
              </a:xfrm>
              <a:prstGeom prst="rect">
                <a:avLst/>
              </a:prstGeom>
              <a:noFill/>
              <a:ln>
                <a:noFill/>
              </a:ln>
            </p:spPr>
            <p:style>
              <a:lnRef idx="0">
                <a:scrgbClr r="0" g="0" b="0"/>
              </a:lnRef>
              <a:fillRef idx="0">
                <a:scrgbClr r="0" g="0" b="0"/>
              </a:fillRef>
              <a:effectRef idx="0">
                <a:scrgbClr r="0" g="0" b="0"/>
              </a:effectRef>
              <a:fontRef idx="minor"/>
            </p:style>
            <p:txBody>
              <a:bodyPr lIns="120000" tIns="60000" rIns="120000" bIns="60000"/>
              <a:lstStyle/>
              <a:p>
                <a:pPr algn="ctr">
                  <a:lnSpc>
                    <a:spcPct val="100000"/>
                  </a:lnSpc>
                </a:pPr>
                <a:r>
                  <a:rPr lang="fr-FR" sz="2700" b="1" spc="-1" dirty="0">
                    <a:solidFill>
                      <a:srgbClr val="FFFFFF"/>
                    </a:solidFill>
                    <a:uFill>
                      <a:solidFill>
                        <a:srgbClr val="FFFFFF"/>
                      </a:solidFill>
                    </a:uFill>
                    <a:latin typeface="Arial"/>
                  </a:rPr>
                  <a:t>Validation d’une loi de plasticité cristalline à base physique d’un acier austénitique inoxydable 316L</a:t>
                </a:r>
                <a:endParaRPr lang="fr-FR" sz="2700" spc="-1" dirty="0">
                  <a:solidFill>
                    <a:srgbClr val="000000"/>
                  </a:solidFill>
                  <a:uFill>
                    <a:solidFill>
                      <a:srgbClr val="FFFFFF"/>
                    </a:solidFill>
                  </a:uFill>
                  <a:latin typeface="Arial"/>
                </a:endParaRPr>
              </a:p>
            </p:txBody>
          </p:sp>
        </p:grpSp>
        <p:sp>
          <p:nvSpPr>
            <p:cNvPr id="138" name="CustomShape 3"/>
            <p:cNvSpPr/>
            <p:nvPr/>
          </p:nvSpPr>
          <p:spPr>
            <a:xfrm>
              <a:off x="785820" y="6241920"/>
              <a:ext cx="2690804" cy="406080"/>
            </a:xfrm>
            <a:prstGeom prst="rect">
              <a:avLst/>
            </a:prstGeom>
            <a:noFill/>
            <a:ln>
              <a:noFill/>
            </a:ln>
          </p:spPr>
          <p:style>
            <a:lnRef idx="0">
              <a:scrgbClr r="0" g="0" b="0"/>
            </a:lnRef>
            <a:fillRef idx="0">
              <a:scrgbClr r="0" g="0" b="0"/>
            </a:fillRef>
            <a:effectRef idx="0">
              <a:scrgbClr r="0" g="0" b="0"/>
            </a:effectRef>
            <a:fontRef idx="minor"/>
          </p:style>
          <p:txBody>
            <a:bodyPr wrap="none" lIns="120000" tIns="60000" rIns="120000" bIns="60000"/>
            <a:lstStyle/>
            <a:p>
              <a:pPr algn="ctr">
                <a:lnSpc>
                  <a:spcPct val="100000"/>
                </a:lnSpc>
              </a:pPr>
              <a:r>
                <a:rPr lang="fr-FR" sz="1880" spc="-1" dirty="0" smtClean="0">
                  <a:solidFill>
                    <a:srgbClr val="072C62"/>
                  </a:solidFill>
                  <a:uFill>
                    <a:solidFill>
                      <a:srgbClr val="FFFFFF"/>
                    </a:solidFill>
                  </a:uFill>
                  <a:latin typeface="Calibri"/>
                </a:rPr>
                <a:t>17 octobre 2019</a:t>
              </a:r>
              <a:endParaRPr lang="fr-FR" sz="1880" spc="-1" dirty="0">
                <a:solidFill>
                  <a:srgbClr val="000000"/>
                </a:solidFill>
                <a:uFill>
                  <a:solidFill>
                    <a:srgbClr val="FFFFFF"/>
                  </a:solidFill>
                </a:uFill>
                <a:latin typeface="Arial"/>
              </a:endParaRPr>
            </a:p>
          </p:txBody>
        </p:sp>
        <p:grpSp>
          <p:nvGrpSpPr>
            <p:cNvPr id="4" name="Groupe 3"/>
            <p:cNvGrpSpPr/>
            <p:nvPr/>
          </p:nvGrpSpPr>
          <p:grpSpPr>
            <a:xfrm>
              <a:off x="8750400" y="6103200"/>
              <a:ext cx="2850720" cy="618720"/>
              <a:chOff x="8750400" y="6103200"/>
              <a:chExt cx="2850720" cy="618720"/>
            </a:xfrm>
          </p:grpSpPr>
          <p:pic>
            <p:nvPicPr>
              <p:cNvPr id="140" name="Image 4"/>
              <p:cNvPicPr/>
              <p:nvPr/>
            </p:nvPicPr>
            <p:blipFill>
              <a:blip r:embed="rId4"/>
              <a:stretch/>
            </p:blipFill>
            <p:spPr>
              <a:xfrm>
                <a:off x="8750400" y="6103200"/>
                <a:ext cx="1534080" cy="618720"/>
              </a:xfrm>
              <a:prstGeom prst="rect">
                <a:avLst/>
              </a:prstGeom>
              <a:ln>
                <a:noFill/>
              </a:ln>
            </p:spPr>
          </p:pic>
          <p:pic>
            <p:nvPicPr>
              <p:cNvPr id="141" name="Image 5"/>
              <p:cNvPicPr/>
              <p:nvPr/>
            </p:nvPicPr>
            <p:blipFill>
              <a:blip r:embed="rId5"/>
              <a:stretch/>
            </p:blipFill>
            <p:spPr>
              <a:xfrm>
                <a:off x="10393920" y="6120960"/>
                <a:ext cx="1207200" cy="527040"/>
              </a:xfrm>
              <a:prstGeom prst="rect">
                <a:avLst/>
              </a:prstGeom>
              <a:ln>
                <a:noFill/>
              </a:ln>
            </p:spPr>
          </p:pic>
        </p:grpSp>
      </p:grpSp>
      <p:sp>
        <p:nvSpPr>
          <p:cNvPr id="13" name="CustomShape 1"/>
          <p:cNvSpPr/>
          <p:nvPr/>
        </p:nvSpPr>
        <p:spPr>
          <a:xfrm>
            <a:off x="1141920" y="3476335"/>
            <a:ext cx="10404965" cy="1981787"/>
          </a:xfrm>
          <a:prstGeom prst="rect">
            <a:avLst/>
          </a:prstGeom>
          <a:noFill/>
          <a:ln>
            <a:noFill/>
          </a:ln>
        </p:spPr>
        <p:style>
          <a:lnRef idx="0">
            <a:scrgbClr r="0" g="0" b="0"/>
          </a:lnRef>
          <a:fillRef idx="0">
            <a:scrgbClr r="0" g="0" b="0"/>
          </a:fillRef>
          <a:effectRef idx="0">
            <a:scrgbClr r="0" g="0" b="0"/>
          </a:effectRef>
          <a:fontRef idx="minor"/>
        </p:style>
        <p:txBody>
          <a:bodyPr wrap="none" lIns="120000" tIns="60000" rIns="120000" bIns="60000"/>
          <a:lstStyle/>
          <a:p>
            <a:r>
              <a:rPr lang="fr-FR" sz="1880" b="1" spc="-1" dirty="0">
                <a:solidFill>
                  <a:srgbClr val="072C62"/>
                </a:solidFill>
                <a:uFill>
                  <a:solidFill>
                    <a:srgbClr val="FFFFFF"/>
                  </a:solidFill>
                </a:uFill>
              </a:rPr>
              <a:t>Hamza </a:t>
            </a:r>
            <a:r>
              <a:rPr lang="fr-FR" sz="1880" b="1" spc="-1" dirty="0" smtClean="0">
                <a:solidFill>
                  <a:srgbClr val="072C62"/>
                </a:solidFill>
                <a:uFill>
                  <a:solidFill>
                    <a:srgbClr val="FFFFFF"/>
                  </a:solidFill>
                </a:uFill>
              </a:rPr>
              <a:t>NAGI (stagiaire ENSTA Brest)</a:t>
            </a:r>
          </a:p>
          <a:p>
            <a:endParaRPr lang="fr-FR" sz="1880" b="1" spc="-1" dirty="0" smtClean="0">
              <a:solidFill>
                <a:srgbClr val="072C62"/>
              </a:solidFill>
              <a:uFill>
                <a:solidFill>
                  <a:srgbClr val="FFFFFF"/>
                </a:solidFill>
              </a:uFill>
            </a:endParaRPr>
          </a:p>
          <a:p>
            <a:r>
              <a:rPr lang="fr-FR" sz="1880" b="1" spc="-1" dirty="0" smtClean="0">
                <a:solidFill>
                  <a:srgbClr val="072C62"/>
                </a:solidFill>
                <a:uFill>
                  <a:solidFill>
                    <a:srgbClr val="FFFFFF"/>
                  </a:solidFill>
                </a:uFill>
                <a:latin typeface="Calibri" panose="020F0502020204030204" pitchFamily="34" charset="0"/>
                <a:cs typeface="Times New Roman" panose="02020603050405020304" pitchFamily="18" charset="0"/>
              </a:rPr>
              <a:t>Adrien GUERY</a:t>
            </a:r>
          </a:p>
          <a:p>
            <a:r>
              <a:rPr lang="fr-FR" sz="1880" b="1" spc="-1" dirty="0" smtClean="0">
                <a:solidFill>
                  <a:srgbClr val="072C62"/>
                </a:solidFill>
                <a:uFill>
                  <a:solidFill>
                    <a:srgbClr val="FFFFFF"/>
                  </a:solidFill>
                </a:uFill>
                <a:latin typeface="Calibri" panose="020F0502020204030204" pitchFamily="34" charset="0"/>
                <a:cs typeface="Times New Roman" panose="02020603050405020304" pitchFamily="18" charset="0"/>
              </a:rPr>
              <a:t>Chu MAI</a:t>
            </a:r>
            <a:endParaRPr lang="fr-FR" sz="1880" b="1" spc="-1" dirty="0">
              <a:solidFill>
                <a:srgbClr val="072C62"/>
              </a:solidFill>
              <a:uFill>
                <a:solidFill>
                  <a:srgbClr val="FFFFFF"/>
                </a:solidFill>
              </a:uFill>
              <a:latin typeface="Calibri" panose="020F0502020204030204" pitchFamily="34" charset="0"/>
              <a:cs typeface="Times New Roman" panose="02020603050405020304" pitchFamily="18" charset="0"/>
            </a:endParaRPr>
          </a:p>
          <a:p>
            <a:r>
              <a:rPr lang="fr-FR" sz="1880" b="1" spc="-1" dirty="0" smtClean="0">
                <a:solidFill>
                  <a:srgbClr val="072C62"/>
                </a:solidFill>
                <a:uFill>
                  <a:solidFill>
                    <a:srgbClr val="FFFFFF"/>
                  </a:solidFill>
                </a:uFill>
              </a:rPr>
              <a:t>David HERSANT</a:t>
            </a:r>
            <a:endParaRPr lang="fr-FR" sz="1880" i="1" spc="-1" dirty="0">
              <a:solidFill>
                <a:srgbClr val="072C62"/>
              </a:solidFill>
              <a:uFill>
                <a:solidFill>
                  <a:srgbClr val="FFFFFF"/>
                </a:solidFill>
              </a:u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60978201"/>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10</a:t>
            </a:fld>
            <a:endParaRPr lang="fr-FR" sz="1500" dirty="0">
              <a:solidFill>
                <a:schemeClr val="tx1">
                  <a:lumMod val="65000"/>
                  <a:lumOff val="35000"/>
                </a:schemeClr>
              </a:solidFill>
            </a:endParaRPr>
          </a:p>
        </p:txBody>
      </p:sp>
      <p:pic>
        <p:nvPicPr>
          <p:cNvPr id="16" name="Image 4"/>
          <p:cNvPicPr/>
          <p:nvPr/>
        </p:nvPicPr>
        <p:blipFill>
          <a:blip r:embed="rId3"/>
          <a:stretch/>
        </p:blipFill>
        <p:spPr>
          <a:xfrm>
            <a:off x="9028553" y="6310489"/>
            <a:ext cx="1067625" cy="443553"/>
          </a:xfrm>
          <a:prstGeom prst="rect">
            <a:avLst/>
          </a:prstGeom>
          <a:ln>
            <a:noFill/>
          </a:ln>
        </p:spPr>
      </p:pic>
      <p:pic>
        <p:nvPicPr>
          <p:cNvPr id="17" name="Image 5"/>
          <p:cNvPicPr/>
          <p:nvPr/>
        </p:nvPicPr>
        <p:blipFill>
          <a:blip r:embed="rId4"/>
          <a:stretch/>
        </p:blipFill>
        <p:spPr>
          <a:xfrm>
            <a:off x="10247931" y="6343350"/>
            <a:ext cx="840137" cy="377829"/>
          </a:xfrm>
          <a:prstGeom prst="rect">
            <a:avLst/>
          </a:prstGeom>
          <a:ln>
            <a:noFill/>
          </a:ln>
        </p:spPr>
      </p:pic>
      <p:sp>
        <p:nvSpPr>
          <p:cNvPr id="18" name="Title 1"/>
          <p:cNvSpPr txBox="1">
            <a:spLocks/>
          </p:cNvSpPr>
          <p:nvPr/>
        </p:nvSpPr>
        <p:spPr>
          <a:xfrm>
            <a:off x="1185343" y="76359"/>
            <a:ext cx="3922160" cy="422346"/>
          </a:xfrm>
          <a:prstGeom prst="rect">
            <a:avLst/>
          </a:prstGeom>
        </p:spPr>
        <p:txBody>
          <a:bodyPr vert="horz" lIns="91440" tIns="45720" rIns="91440" bIns="45720" rtlCol="0" anchor="b">
            <a:normAutofit fontScale="4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fr-FR" b="1" dirty="0">
                <a:solidFill>
                  <a:schemeClr val="bg1"/>
                </a:solidFill>
              </a:rPr>
              <a:t>Loi de plasticité cristalline</a:t>
            </a:r>
          </a:p>
        </p:txBody>
      </p:sp>
      <p:sp>
        <p:nvSpPr>
          <p:cNvPr id="58" name="TextBox 24"/>
          <p:cNvSpPr txBox="1"/>
          <p:nvPr/>
        </p:nvSpPr>
        <p:spPr>
          <a:xfrm>
            <a:off x="11180854" y="3369358"/>
            <a:ext cx="229578" cy="458994"/>
          </a:xfrm>
          <a:prstGeom prst="rect">
            <a:avLst/>
          </a:prstGeom>
          <a:noFill/>
        </p:spPr>
        <p:txBody>
          <a:bodyPr wrap="none" rtlCol="0">
            <a:spAutoFit/>
          </a:bodyPr>
          <a:lstStyle/>
          <a:p>
            <a:endParaRPr lang="en-GB" dirty="0"/>
          </a:p>
        </p:txBody>
      </p:sp>
      <p:grpSp>
        <p:nvGrpSpPr>
          <p:cNvPr id="7" name="Groupe 6"/>
          <p:cNvGrpSpPr/>
          <p:nvPr/>
        </p:nvGrpSpPr>
        <p:grpSpPr>
          <a:xfrm>
            <a:off x="2068572" y="961431"/>
            <a:ext cx="9920012" cy="3018167"/>
            <a:chOff x="2191122" y="3235351"/>
            <a:chExt cx="9920012" cy="3018167"/>
          </a:xfrm>
        </p:grpSpPr>
        <p:sp>
          <p:nvSpPr>
            <p:cNvPr id="71" name="TextBox 95"/>
            <p:cNvSpPr txBox="1"/>
            <p:nvPr/>
          </p:nvSpPr>
          <p:spPr>
            <a:xfrm>
              <a:off x="7114544" y="3235351"/>
              <a:ext cx="2627954" cy="284693"/>
            </a:xfrm>
            <a:prstGeom prst="rect">
              <a:avLst/>
            </a:prstGeom>
            <a:noFill/>
          </p:spPr>
          <p:txBody>
            <a:bodyPr wrap="square" rtlCol="0">
              <a:spAutoFit/>
            </a:bodyPr>
            <a:lstStyle/>
            <a:p>
              <a:pPr algn="ctr"/>
              <a:r>
                <a:rPr lang="fr-FR" sz="1250" b="1" dirty="0">
                  <a:solidFill>
                    <a:schemeClr val="accent1"/>
                  </a:solidFill>
                </a:rPr>
                <a:t>Décomposition de la cission critique </a:t>
              </a:r>
            </a:p>
          </p:txBody>
        </p:sp>
        <p:pic>
          <p:nvPicPr>
            <p:cNvPr id="42" name="Image 41"/>
            <p:cNvPicPr>
              <a:picLocks noChangeAspect="1"/>
            </p:cNvPicPr>
            <p:nvPr/>
          </p:nvPicPr>
          <p:blipFill>
            <a:blip r:embed="rId5"/>
            <a:stretch>
              <a:fillRect/>
            </a:stretch>
          </p:blipFill>
          <p:spPr>
            <a:xfrm>
              <a:off x="6141463" y="3531580"/>
              <a:ext cx="4168398" cy="625260"/>
            </a:xfrm>
            <a:prstGeom prst="rect">
              <a:avLst/>
            </a:prstGeom>
          </p:spPr>
        </p:pic>
        <p:grpSp>
          <p:nvGrpSpPr>
            <p:cNvPr id="83" name="Groupe 82"/>
            <p:cNvGrpSpPr/>
            <p:nvPr/>
          </p:nvGrpSpPr>
          <p:grpSpPr>
            <a:xfrm>
              <a:off x="2191122" y="4145710"/>
              <a:ext cx="4696153" cy="650632"/>
              <a:chOff x="2490457" y="4345596"/>
              <a:chExt cx="4696153" cy="650632"/>
            </a:xfrm>
          </p:grpSpPr>
          <p:grpSp>
            <p:nvGrpSpPr>
              <p:cNvPr id="65" name="Group 47"/>
              <p:cNvGrpSpPr/>
              <p:nvPr/>
            </p:nvGrpSpPr>
            <p:grpSpPr>
              <a:xfrm>
                <a:off x="2598988" y="4345596"/>
                <a:ext cx="4587622" cy="426545"/>
                <a:chOff x="2627922" y="1862834"/>
                <a:chExt cx="4587622" cy="426545"/>
              </a:xfrm>
            </p:grpSpPr>
            <p:cxnSp>
              <p:nvCxnSpPr>
                <p:cNvPr id="67" name="Elbow Connector 49"/>
                <p:cNvCxnSpPr/>
                <p:nvPr/>
              </p:nvCxnSpPr>
              <p:spPr>
                <a:xfrm rot="10800000" flipV="1">
                  <a:off x="4460538" y="1869978"/>
                  <a:ext cx="2755006" cy="419401"/>
                </a:xfrm>
                <a:prstGeom prst="bentConnector3">
                  <a:avLst>
                    <a:gd name="adj1" fmla="val 733"/>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69" name="TextBox 50"/>
                <p:cNvSpPr txBox="1"/>
                <p:nvPr/>
              </p:nvSpPr>
              <p:spPr>
                <a:xfrm>
                  <a:off x="2627922" y="1862834"/>
                  <a:ext cx="1721361" cy="284693"/>
                </a:xfrm>
                <a:prstGeom prst="rect">
                  <a:avLst/>
                </a:prstGeom>
                <a:noFill/>
              </p:spPr>
              <p:txBody>
                <a:bodyPr wrap="square" rtlCol="0">
                  <a:spAutoFit/>
                </a:bodyPr>
                <a:lstStyle/>
                <a:p>
                  <a:pPr algn="ctr"/>
                  <a:r>
                    <a:rPr lang="fr-FR" sz="1250" b="1" dirty="0">
                      <a:solidFill>
                        <a:srgbClr val="00B050"/>
                      </a:solidFill>
                    </a:rPr>
                    <a:t>Contrainte de friction</a:t>
                  </a:r>
                </a:p>
              </p:txBody>
            </p:sp>
          </p:grpSp>
          <p:pic>
            <p:nvPicPr>
              <p:cNvPr id="46" name="Image 45"/>
              <p:cNvPicPr>
                <a:picLocks noChangeAspect="1"/>
              </p:cNvPicPr>
              <p:nvPr/>
            </p:nvPicPr>
            <p:blipFill>
              <a:blip r:embed="rId6"/>
              <a:stretch>
                <a:fillRect/>
              </a:stretch>
            </p:blipFill>
            <p:spPr>
              <a:xfrm>
                <a:off x="2490457" y="4582208"/>
                <a:ext cx="1863092" cy="414020"/>
              </a:xfrm>
              <a:prstGeom prst="rect">
                <a:avLst/>
              </a:prstGeom>
            </p:spPr>
          </p:pic>
        </p:grpSp>
        <p:grpSp>
          <p:nvGrpSpPr>
            <p:cNvPr id="121" name="Groupe 120"/>
            <p:cNvGrpSpPr/>
            <p:nvPr/>
          </p:nvGrpSpPr>
          <p:grpSpPr>
            <a:xfrm>
              <a:off x="3917297" y="4139381"/>
              <a:ext cx="3800141" cy="2114137"/>
              <a:chOff x="4190519" y="4320944"/>
              <a:chExt cx="3800141" cy="2114137"/>
            </a:xfrm>
          </p:grpSpPr>
          <p:grpSp>
            <p:nvGrpSpPr>
              <p:cNvPr id="85" name="Group 47"/>
              <p:cNvGrpSpPr/>
              <p:nvPr/>
            </p:nvGrpSpPr>
            <p:grpSpPr>
              <a:xfrm>
                <a:off x="4286477" y="4320944"/>
                <a:ext cx="3704183" cy="1144465"/>
                <a:chOff x="2700221" y="1796414"/>
                <a:chExt cx="3704183" cy="1144465"/>
              </a:xfrm>
            </p:grpSpPr>
            <p:cxnSp>
              <p:nvCxnSpPr>
                <p:cNvPr id="87" name="Elbow Connector 49"/>
                <p:cNvCxnSpPr/>
                <p:nvPr/>
              </p:nvCxnSpPr>
              <p:spPr>
                <a:xfrm rot="10800000" flipV="1">
                  <a:off x="4997637" y="1796414"/>
                  <a:ext cx="1406767" cy="1144465"/>
                </a:xfrm>
                <a:prstGeom prst="bentConnector3">
                  <a:avLst>
                    <a:gd name="adj1" fmla="val 1476"/>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88" name="TextBox 50"/>
                <p:cNvSpPr txBox="1"/>
                <p:nvPr/>
              </p:nvSpPr>
              <p:spPr>
                <a:xfrm>
                  <a:off x="2700221" y="2402088"/>
                  <a:ext cx="2297415" cy="477054"/>
                </a:xfrm>
                <a:prstGeom prst="rect">
                  <a:avLst/>
                </a:prstGeom>
                <a:noFill/>
              </p:spPr>
              <p:txBody>
                <a:bodyPr wrap="square" rtlCol="0">
                  <a:spAutoFit/>
                </a:bodyPr>
                <a:lstStyle/>
                <a:p>
                  <a:pPr algn="ctr"/>
                  <a:r>
                    <a:rPr lang="fr-FR" sz="1250" b="1" dirty="0">
                      <a:solidFill>
                        <a:srgbClr val="00B050"/>
                      </a:solidFill>
                    </a:rPr>
                    <a:t>Fonction d’écrouissage due aux dislocations de type Forest</a:t>
                  </a:r>
                </a:p>
              </p:txBody>
            </p:sp>
          </p:grpSp>
          <p:pic>
            <p:nvPicPr>
              <p:cNvPr id="104" name="Image 103"/>
              <p:cNvPicPr>
                <a:picLocks noChangeAspect="1"/>
              </p:cNvPicPr>
              <p:nvPr/>
            </p:nvPicPr>
            <p:blipFill>
              <a:blip r:embed="rId7"/>
              <a:stretch>
                <a:fillRect/>
              </a:stretch>
            </p:blipFill>
            <p:spPr>
              <a:xfrm>
                <a:off x="4190519" y="5384714"/>
                <a:ext cx="2347878" cy="1050367"/>
              </a:xfrm>
              <a:prstGeom prst="rect">
                <a:avLst/>
              </a:prstGeom>
            </p:spPr>
          </p:pic>
        </p:grpSp>
        <p:grpSp>
          <p:nvGrpSpPr>
            <p:cNvPr id="122" name="Groupe 121"/>
            <p:cNvGrpSpPr/>
            <p:nvPr/>
          </p:nvGrpSpPr>
          <p:grpSpPr>
            <a:xfrm>
              <a:off x="7710145" y="4500285"/>
              <a:ext cx="2093142" cy="1476997"/>
              <a:chOff x="7863822" y="4789082"/>
              <a:chExt cx="2093142" cy="1476997"/>
            </a:xfrm>
          </p:grpSpPr>
          <p:sp>
            <p:nvSpPr>
              <p:cNvPr id="107" name="TextBox 50"/>
              <p:cNvSpPr txBox="1"/>
              <p:nvPr/>
            </p:nvSpPr>
            <p:spPr>
              <a:xfrm>
                <a:off x="8074382" y="4789082"/>
                <a:ext cx="1882582" cy="669414"/>
              </a:xfrm>
              <a:prstGeom prst="rect">
                <a:avLst/>
              </a:prstGeom>
              <a:noFill/>
            </p:spPr>
            <p:txBody>
              <a:bodyPr wrap="square" rtlCol="0">
                <a:spAutoFit/>
              </a:bodyPr>
              <a:lstStyle/>
              <a:p>
                <a:pPr algn="ctr"/>
                <a:r>
                  <a:rPr lang="fr-FR" sz="1250" b="1" dirty="0">
                    <a:solidFill>
                      <a:srgbClr val="00B050"/>
                    </a:solidFill>
                  </a:rPr>
                  <a:t>Ecrouissage induit par les boucles de dislocations et les « Solute Cluster »</a:t>
                </a:r>
              </a:p>
            </p:txBody>
          </p:sp>
          <p:pic>
            <p:nvPicPr>
              <p:cNvPr id="109" name="Image 108"/>
              <p:cNvPicPr>
                <a:picLocks noChangeAspect="1"/>
              </p:cNvPicPr>
              <p:nvPr/>
            </p:nvPicPr>
            <p:blipFill>
              <a:blip r:embed="rId8"/>
              <a:stretch>
                <a:fillRect/>
              </a:stretch>
            </p:blipFill>
            <p:spPr>
              <a:xfrm>
                <a:off x="7863822" y="5471674"/>
                <a:ext cx="2032353" cy="794405"/>
              </a:xfrm>
              <a:prstGeom prst="rect">
                <a:avLst/>
              </a:prstGeom>
            </p:spPr>
          </p:pic>
        </p:grpSp>
        <p:grpSp>
          <p:nvGrpSpPr>
            <p:cNvPr id="193" name="Groupe 192"/>
            <p:cNvGrpSpPr/>
            <p:nvPr/>
          </p:nvGrpSpPr>
          <p:grpSpPr>
            <a:xfrm>
              <a:off x="9590959" y="4169921"/>
              <a:ext cx="2520175" cy="1931388"/>
              <a:chOff x="9590959" y="4169921"/>
              <a:chExt cx="2520175" cy="1931388"/>
            </a:xfrm>
          </p:grpSpPr>
          <p:cxnSp>
            <p:nvCxnSpPr>
              <p:cNvPr id="185" name="Elbow Connector 49"/>
              <p:cNvCxnSpPr>
                <a:endCxn id="188" idx="0"/>
              </p:cNvCxnSpPr>
              <p:nvPr/>
            </p:nvCxnSpPr>
            <p:spPr>
              <a:xfrm rot="16200000" flipH="1">
                <a:off x="9912044" y="4306449"/>
                <a:ext cx="1217248" cy="944192"/>
              </a:xfrm>
              <a:prstGeom prst="bentConnector3">
                <a:avLst>
                  <a:gd name="adj1" fmla="val 50000"/>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pic>
            <p:nvPicPr>
              <p:cNvPr id="188" name="Image 187"/>
              <p:cNvPicPr>
                <a:picLocks noChangeAspect="1"/>
              </p:cNvPicPr>
              <p:nvPr/>
            </p:nvPicPr>
            <p:blipFill>
              <a:blip r:embed="rId9"/>
              <a:stretch>
                <a:fillRect/>
              </a:stretch>
            </p:blipFill>
            <p:spPr>
              <a:xfrm>
                <a:off x="9874393" y="5387169"/>
                <a:ext cx="2236741" cy="714140"/>
              </a:xfrm>
              <a:prstGeom prst="rect">
                <a:avLst/>
              </a:prstGeom>
            </p:spPr>
          </p:pic>
          <p:sp>
            <p:nvSpPr>
              <p:cNvPr id="191" name="TextBox 50"/>
              <p:cNvSpPr txBox="1"/>
              <p:nvPr/>
            </p:nvSpPr>
            <p:spPr>
              <a:xfrm>
                <a:off x="9590959" y="4233191"/>
                <a:ext cx="2210356" cy="477054"/>
              </a:xfrm>
              <a:prstGeom prst="rect">
                <a:avLst/>
              </a:prstGeom>
              <a:noFill/>
            </p:spPr>
            <p:txBody>
              <a:bodyPr wrap="square" rtlCol="0">
                <a:spAutoFit/>
              </a:bodyPr>
              <a:lstStyle/>
              <a:p>
                <a:pPr lvl="1" algn="ctr"/>
                <a:r>
                  <a:rPr lang="fr-FR" sz="1250" b="1" dirty="0">
                    <a:solidFill>
                      <a:srgbClr val="00B050"/>
                    </a:solidFill>
                  </a:rPr>
                  <a:t>Contrainte induit par l’effet de Hall-</a:t>
                </a:r>
                <a:r>
                  <a:rPr lang="fr-FR" sz="1250" b="1" dirty="0" err="1">
                    <a:solidFill>
                      <a:srgbClr val="00B050"/>
                    </a:solidFill>
                  </a:rPr>
                  <a:t>Petch</a:t>
                </a:r>
                <a:endParaRPr lang="fr-FR" sz="1250" b="1" dirty="0">
                  <a:solidFill>
                    <a:srgbClr val="00B050"/>
                  </a:solidFill>
                </a:endParaRPr>
              </a:p>
            </p:txBody>
          </p:sp>
        </p:grpSp>
      </p:grpSp>
      <p:grpSp>
        <p:nvGrpSpPr>
          <p:cNvPr id="61" name="Group 93"/>
          <p:cNvGrpSpPr/>
          <p:nvPr/>
        </p:nvGrpSpPr>
        <p:grpSpPr>
          <a:xfrm>
            <a:off x="8364560" y="1700481"/>
            <a:ext cx="1003535" cy="376310"/>
            <a:chOff x="3851920" y="5661248"/>
            <a:chExt cx="1208382" cy="376310"/>
          </a:xfrm>
        </p:grpSpPr>
        <p:cxnSp>
          <p:nvCxnSpPr>
            <p:cNvPr id="62" name="Straight Connector 72"/>
            <p:cNvCxnSpPr/>
            <p:nvPr/>
          </p:nvCxnSpPr>
          <p:spPr>
            <a:xfrm>
              <a:off x="3851920" y="5661248"/>
              <a:ext cx="0" cy="139287"/>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3" name="Straight Connector 74"/>
            <p:cNvCxnSpPr/>
            <p:nvPr/>
          </p:nvCxnSpPr>
          <p:spPr>
            <a:xfrm>
              <a:off x="5060302" y="5661248"/>
              <a:ext cx="0" cy="139287"/>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4" name="Straight Connector 75"/>
            <p:cNvCxnSpPr/>
            <p:nvPr/>
          </p:nvCxnSpPr>
          <p:spPr>
            <a:xfrm flipV="1">
              <a:off x="3851920" y="5799144"/>
              <a:ext cx="1208382" cy="612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66" name="Straight Arrow Connector 90"/>
            <p:cNvCxnSpPr/>
            <p:nvPr/>
          </p:nvCxnSpPr>
          <p:spPr>
            <a:xfrm>
              <a:off x="4366169" y="5805264"/>
              <a:ext cx="0" cy="232294"/>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3" name="Groupe 92"/>
          <p:cNvGrpSpPr/>
          <p:nvPr/>
        </p:nvGrpSpPr>
        <p:grpSpPr>
          <a:xfrm>
            <a:off x="5858236" y="3062903"/>
            <a:ext cx="3658547" cy="2253365"/>
            <a:chOff x="5858236" y="2979922"/>
            <a:chExt cx="3658547" cy="2253365"/>
          </a:xfrm>
        </p:grpSpPr>
        <p:pic>
          <p:nvPicPr>
            <p:cNvPr id="37" name="Image 36"/>
            <p:cNvPicPr>
              <a:picLocks noChangeAspect="1"/>
            </p:cNvPicPr>
            <p:nvPr/>
          </p:nvPicPr>
          <p:blipFill rotWithShape="1">
            <a:blip r:embed="rId10"/>
            <a:srcRect l="5120" r="3403"/>
            <a:stretch/>
          </p:blipFill>
          <p:spPr>
            <a:xfrm>
              <a:off x="6202836" y="4043911"/>
              <a:ext cx="2630079" cy="790662"/>
            </a:xfrm>
            <a:prstGeom prst="rect">
              <a:avLst/>
            </a:prstGeom>
          </p:spPr>
        </p:pic>
        <p:sp>
          <p:nvSpPr>
            <p:cNvPr id="72" name="Rectangle 71"/>
            <p:cNvSpPr/>
            <p:nvPr/>
          </p:nvSpPr>
          <p:spPr>
            <a:xfrm>
              <a:off x="5858236" y="3259284"/>
              <a:ext cx="274962" cy="266439"/>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73" name="Rectangle 72"/>
            <p:cNvSpPr/>
            <p:nvPr/>
          </p:nvSpPr>
          <p:spPr>
            <a:xfrm>
              <a:off x="9193446" y="2979922"/>
              <a:ext cx="323337" cy="288789"/>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74" name="Rectangle 73"/>
            <p:cNvSpPr/>
            <p:nvPr/>
          </p:nvSpPr>
          <p:spPr>
            <a:xfrm>
              <a:off x="9184019" y="3322892"/>
              <a:ext cx="323337" cy="288789"/>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78" name="TextBox 50"/>
            <p:cNvSpPr txBox="1"/>
            <p:nvPr/>
          </p:nvSpPr>
          <p:spPr>
            <a:xfrm>
              <a:off x="6390739" y="4756233"/>
              <a:ext cx="2297415" cy="477054"/>
            </a:xfrm>
            <a:prstGeom prst="rect">
              <a:avLst/>
            </a:prstGeom>
            <a:noFill/>
          </p:spPr>
          <p:txBody>
            <a:bodyPr wrap="square" rtlCol="0">
              <a:spAutoFit/>
            </a:bodyPr>
            <a:lstStyle/>
            <a:p>
              <a:pPr algn="ctr"/>
              <a:r>
                <a:rPr lang="fr-FR" sz="1250" b="1" dirty="0">
                  <a:solidFill>
                    <a:srgbClr val="FF0000"/>
                  </a:solidFill>
                </a:rPr>
                <a:t>Densité d’obstacle </a:t>
              </a:r>
              <a:r>
                <a:rPr lang="fr-FR" sz="1250" b="1" dirty="0" smtClean="0">
                  <a:solidFill>
                    <a:srgbClr val="FF0000"/>
                  </a:solidFill>
                </a:rPr>
                <a:t>totale en tenant compte de l’irradiation</a:t>
              </a:r>
              <a:endParaRPr lang="fr-FR" sz="1250" b="1" dirty="0">
                <a:solidFill>
                  <a:srgbClr val="FF0000"/>
                </a:solidFill>
              </a:endParaRPr>
            </a:p>
          </p:txBody>
        </p:sp>
        <p:cxnSp>
          <p:nvCxnSpPr>
            <p:cNvPr id="81" name="Elbow Connector 49"/>
            <p:cNvCxnSpPr>
              <a:endCxn id="37" idx="3"/>
            </p:cNvCxnSpPr>
            <p:nvPr/>
          </p:nvCxnSpPr>
          <p:spPr>
            <a:xfrm rot="5400000">
              <a:off x="8694110" y="3778237"/>
              <a:ext cx="799811" cy="522199"/>
            </a:xfrm>
            <a:prstGeom prst="bentConnector2">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9" name="Elbow Connector 49"/>
            <p:cNvCxnSpPr>
              <a:stCxn id="72" idx="2"/>
              <a:endCxn id="37" idx="1"/>
            </p:cNvCxnSpPr>
            <p:nvPr/>
          </p:nvCxnSpPr>
          <p:spPr>
            <a:xfrm rot="16200000" flipH="1">
              <a:off x="5642517" y="3878922"/>
              <a:ext cx="913519" cy="207119"/>
            </a:xfrm>
            <a:prstGeom prst="bentConnector2">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129" name="Subtitle 2"/>
          <p:cNvSpPr txBox="1">
            <a:spLocks/>
          </p:cNvSpPr>
          <p:nvPr/>
        </p:nvSpPr>
        <p:spPr>
          <a:xfrm>
            <a:off x="1212980" y="617226"/>
            <a:ext cx="4427359" cy="34968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sz="2000" b="1" dirty="0">
                <a:solidFill>
                  <a:schemeClr val="accent2">
                    <a:lumMod val="50000"/>
                  </a:schemeClr>
                </a:solidFill>
              </a:rPr>
              <a:t>Formulation élastique – viscoplastique  </a:t>
            </a:r>
          </a:p>
        </p:txBody>
      </p:sp>
      <p:sp>
        <p:nvSpPr>
          <p:cNvPr id="115"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grpSp>
        <p:nvGrpSpPr>
          <p:cNvPr id="3" name="Groupe 2"/>
          <p:cNvGrpSpPr/>
          <p:nvPr/>
        </p:nvGrpSpPr>
        <p:grpSpPr>
          <a:xfrm>
            <a:off x="1348005" y="3310922"/>
            <a:ext cx="4498104" cy="2509925"/>
            <a:chOff x="1348005" y="3310922"/>
            <a:chExt cx="4498104" cy="2509925"/>
          </a:xfrm>
        </p:grpSpPr>
        <p:grpSp>
          <p:nvGrpSpPr>
            <p:cNvPr id="94" name="Groupe 93"/>
            <p:cNvGrpSpPr/>
            <p:nvPr/>
          </p:nvGrpSpPr>
          <p:grpSpPr>
            <a:xfrm>
              <a:off x="1348005" y="3310922"/>
              <a:ext cx="4498104" cy="2509925"/>
              <a:chOff x="1360973" y="2821672"/>
              <a:chExt cx="4498104" cy="2509925"/>
            </a:xfrm>
          </p:grpSpPr>
          <p:sp>
            <p:nvSpPr>
              <p:cNvPr id="108" name="Rectangle 107"/>
              <p:cNvSpPr/>
              <p:nvPr/>
            </p:nvSpPr>
            <p:spPr>
              <a:xfrm>
                <a:off x="5473283" y="2821672"/>
                <a:ext cx="385794" cy="351413"/>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cxnSp>
            <p:nvCxnSpPr>
              <p:cNvPr id="110" name="Elbow Connector 49"/>
              <p:cNvCxnSpPr>
                <a:stCxn id="108" idx="2"/>
              </p:cNvCxnSpPr>
              <p:nvPr/>
            </p:nvCxnSpPr>
            <p:spPr>
              <a:xfrm rot="5400000">
                <a:off x="4359083" y="3782558"/>
                <a:ext cx="1916571" cy="697624"/>
              </a:xfrm>
              <a:prstGeom prst="bentConnector3">
                <a:avLst>
                  <a:gd name="adj1" fmla="val 99947"/>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51" name="Image 50"/>
              <p:cNvPicPr>
                <a:picLocks noChangeAspect="1"/>
              </p:cNvPicPr>
              <p:nvPr/>
            </p:nvPicPr>
            <p:blipFill>
              <a:blip r:embed="rId11"/>
              <a:stretch>
                <a:fillRect/>
              </a:stretch>
            </p:blipFill>
            <p:spPr>
              <a:xfrm>
                <a:off x="1360973" y="4720022"/>
                <a:ext cx="3460364" cy="611575"/>
              </a:xfrm>
              <a:prstGeom prst="rect">
                <a:avLst/>
              </a:prstGeom>
            </p:spPr>
          </p:pic>
        </p:grpSp>
        <mc:AlternateContent xmlns:mc="http://schemas.openxmlformats.org/markup-compatibility/2006" xmlns:a14="http://schemas.microsoft.com/office/drawing/2010/main">
          <mc:Choice Requires="a14">
            <p:sp>
              <p:nvSpPr>
                <p:cNvPr id="2" name="ZoneTexte 1"/>
                <p:cNvSpPr txBox="1"/>
                <p:nvPr/>
              </p:nvSpPr>
              <p:spPr>
                <a:xfrm>
                  <a:off x="1360383" y="4742862"/>
                  <a:ext cx="4219232" cy="466410"/>
                </a:xfrm>
                <a:prstGeom prst="rect">
                  <a:avLst/>
                </a:prstGeom>
                <a:noFill/>
              </p:spPr>
              <p:txBody>
                <a:bodyPr wrap="none" rtlCol="0">
                  <a:spAutoFit/>
                </a:bodyPr>
                <a:lstStyle/>
                <a:p>
                  <a:r>
                    <a:rPr lang="fr-FR" sz="1200" b="1" dirty="0" smtClean="0">
                      <a:solidFill>
                        <a:srgbClr val="FF0000"/>
                      </a:solidFill>
                    </a:rPr>
                    <a:t>Les coefficients d’interactions </a:t>
                  </a:r>
                  <a14:m>
                    <m:oMath xmlns:m="http://schemas.openxmlformats.org/officeDocument/2006/math">
                      <m:sSup>
                        <m:sSupPr>
                          <m:ctrlPr>
                            <a:rPr lang="fr-FR" sz="1200" b="1" i="1">
                              <a:solidFill>
                                <a:srgbClr val="FF0000"/>
                              </a:solidFill>
                              <a:latin typeface="Cambria Math" panose="02040503050406030204" pitchFamily="18" charset="0"/>
                            </a:rPr>
                          </m:ctrlPr>
                        </m:sSupPr>
                        <m:e>
                          <m:r>
                            <a:rPr lang="fr-FR" sz="1200" b="1" i="1">
                              <a:solidFill>
                                <a:srgbClr val="FF0000"/>
                              </a:solidFill>
                              <a:latin typeface="Cambria Math" panose="02040503050406030204" pitchFamily="18" charset="0"/>
                            </a:rPr>
                            <m:t>𝒂</m:t>
                          </m:r>
                        </m:e>
                        <m:sup>
                          <m:r>
                            <a:rPr lang="fr-FR" sz="1200" b="1" i="1">
                              <a:solidFill>
                                <a:srgbClr val="FF0000"/>
                              </a:solidFill>
                              <a:latin typeface="Cambria Math" panose="02040503050406030204" pitchFamily="18" charset="0"/>
                            </a:rPr>
                            <m:t>𝒔𝒋</m:t>
                          </m:r>
                        </m:sup>
                      </m:sSup>
                    </m:oMath>
                  </a14:m>
                  <a:r>
                    <a:rPr lang="fr-FR" sz="1200" b="1" dirty="0">
                      <a:solidFill>
                        <a:srgbClr val="FF0000"/>
                      </a:solidFill>
                    </a:rPr>
                    <a:t> </a:t>
                  </a:r>
                  <a:r>
                    <a:rPr lang="fr-FR" sz="1200" b="1" dirty="0" smtClean="0">
                      <a:solidFill>
                        <a:srgbClr val="FF0000"/>
                      </a:solidFill>
                    </a:rPr>
                    <a:t>entre systèmes de glissement</a:t>
                  </a:r>
                </a:p>
                <a:p>
                  <a:r>
                    <a:rPr lang="fr-FR" sz="1200" b="1" dirty="0" smtClean="0">
                      <a:solidFill>
                        <a:srgbClr val="FF0000"/>
                      </a:solidFill>
                    </a:rPr>
                    <a:t>sont </a:t>
                  </a:r>
                  <a:r>
                    <a:rPr lang="fr-FR" sz="1200" b="1" dirty="0">
                      <a:solidFill>
                        <a:srgbClr val="FF0000"/>
                      </a:solidFill>
                    </a:rPr>
                    <a:t>déterminés </a:t>
                  </a:r>
                  <a:r>
                    <a:rPr lang="fr-FR" sz="1200" b="1" dirty="0" smtClean="0">
                      <a:solidFill>
                        <a:srgbClr val="FF0000"/>
                      </a:solidFill>
                    </a:rPr>
                    <a:t>par </a:t>
                  </a:r>
                  <a:r>
                    <a:rPr lang="fr-FR" sz="1200" b="1" dirty="0">
                      <a:solidFill>
                        <a:srgbClr val="FF0000"/>
                      </a:solidFill>
                    </a:rPr>
                    <a:t>des calculs de dynamique des dislocations</a:t>
                  </a:r>
                </a:p>
              </p:txBody>
            </p:sp>
          </mc:Choice>
          <mc:Fallback xmlns="">
            <p:sp>
              <p:nvSpPr>
                <p:cNvPr id="2" name="ZoneTexte 1"/>
                <p:cNvSpPr txBox="1">
                  <a:spLocks noRot="1" noChangeAspect="1" noMove="1" noResize="1" noEditPoints="1" noAdjustHandles="1" noChangeArrowheads="1" noChangeShapeType="1" noTextEdit="1"/>
                </p:cNvSpPr>
                <p:nvPr/>
              </p:nvSpPr>
              <p:spPr>
                <a:xfrm>
                  <a:off x="1360383" y="4742862"/>
                  <a:ext cx="4219232" cy="466410"/>
                </a:xfrm>
                <a:prstGeom prst="rect">
                  <a:avLst/>
                </a:prstGeom>
                <a:blipFill rotWithShape="0">
                  <a:blip r:embed="rId12"/>
                  <a:stretch>
                    <a:fillRect b="-9091"/>
                  </a:stretch>
                </a:blipFill>
              </p:spPr>
              <p:txBody>
                <a:bodyPr/>
                <a:lstStyle/>
                <a:p>
                  <a:r>
                    <a:rPr lang="fr-FR">
                      <a:noFill/>
                    </a:rPr>
                    <a:t> </a:t>
                  </a:r>
                </a:p>
              </p:txBody>
            </p:sp>
          </mc:Fallback>
        </mc:AlternateContent>
      </p:grpSp>
    </p:spTree>
    <p:extLst>
      <p:ext uri="{BB962C8B-B14F-4D97-AF65-F5344CB8AC3E}">
        <p14:creationId xmlns:p14="http://schemas.microsoft.com/office/powerpoint/2010/main" val="1166728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11</a:t>
            </a:fld>
            <a:endParaRPr lang="fr-FR" sz="1500" dirty="0">
              <a:solidFill>
                <a:schemeClr val="tx1">
                  <a:lumMod val="65000"/>
                  <a:lumOff val="35000"/>
                </a:schemeClr>
              </a:solidFill>
            </a:endParaRPr>
          </a:p>
        </p:txBody>
      </p:sp>
      <p:pic>
        <p:nvPicPr>
          <p:cNvPr id="16" name="Image 4"/>
          <p:cNvPicPr/>
          <p:nvPr/>
        </p:nvPicPr>
        <p:blipFill>
          <a:blip r:embed="rId3"/>
          <a:stretch/>
        </p:blipFill>
        <p:spPr>
          <a:xfrm>
            <a:off x="9028553" y="6310489"/>
            <a:ext cx="1067625" cy="443553"/>
          </a:xfrm>
          <a:prstGeom prst="rect">
            <a:avLst/>
          </a:prstGeom>
          <a:ln>
            <a:noFill/>
          </a:ln>
        </p:spPr>
      </p:pic>
      <p:pic>
        <p:nvPicPr>
          <p:cNvPr id="17" name="Image 5"/>
          <p:cNvPicPr/>
          <p:nvPr/>
        </p:nvPicPr>
        <p:blipFill>
          <a:blip r:embed="rId4"/>
          <a:stretch/>
        </p:blipFill>
        <p:spPr>
          <a:xfrm>
            <a:off x="10247931" y="6343350"/>
            <a:ext cx="840137" cy="377829"/>
          </a:xfrm>
          <a:prstGeom prst="rect">
            <a:avLst/>
          </a:prstGeom>
          <a:ln>
            <a:noFill/>
          </a:ln>
        </p:spPr>
      </p:pic>
      <p:sp>
        <p:nvSpPr>
          <p:cNvPr id="18" name="Title 1"/>
          <p:cNvSpPr txBox="1">
            <a:spLocks/>
          </p:cNvSpPr>
          <p:nvPr/>
        </p:nvSpPr>
        <p:spPr>
          <a:xfrm>
            <a:off x="1185343" y="76359"/>
            <a:ext cx="3922160" cy="422346"/>
          </a:xfrm>
          <a:prstGeom prst="rect">
            <a:avLst/>
          </a:prstGeom>
        </p:spPr>
        <p:txBody>
          <a:bodyPr vert="horz" lIns="91440" tIns="45720" rIns="91440" bIns="45720" rtlCol="0" anchor="b">
            <a:normAutofit fontScale="4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fr-FR" b="1" dirty="0">
                <a:solidFill>
                  <a:schemeClr val="bg1"/>
                </a:solidFill>
              </a:rPr>
              <a:t>Loi de plasticité cristalline</a:t>
            </a:r>
          </a:p>
        </p:txBody>
      </p:sp>
      <p:sp>
        <p:nvSpPr>
          <p:cNvPr id="58" name="TextBox 24"/>
          <p:cNvSpPr txBox="1"/>
          <p:nvPr/>
        </p:nvSpPr>
        <p:spPr>
          <a:xfrm>
            <a:off x="11180854" y="3369358"/>
            <a:ext cx="229578" cy="458994"/>
          </a:xfrm>
          <a:prstGeom prst="rect">
            <a:avLst/>
          </a:prstGeom>
          <a:noFill/>
        </p:spPr>
        <p:txBody>
          <a:bodyPr wrap="none" rtlCol="0">
            <a:spAutoFit/>
          </a:bodyPr>
          <a:lstStyle/>
          <a:p>
            <a:endParaRPr lang="en-GB" dirty="0"/>
          </a:p>
        </p:txBody>
      </p:sp>
      <p:sp>
        <p:nvSpPr>
          <p:cNvPr id="75" name="TextBox 50"/>
          <p:cNvSpPr txBox="1"/>
          <p:nvPr/>
        </p:nvSpPr>
        <p:spPr>
          <a:xfrm>
            <a:off x="3654070" y="3524669"/>
            <a:ext cx="5814339" cy="349758"/>
          </a:xfrm>
          <a:prstGeom prst="rect">
            <a:avLst/>
          </a:prstGeom>
          <a:noFill/>
        </p:spPr>
        <p:txBody>
          <a:bodyPr wrap="square" rtlCol="0">
            <a:spAutoFit/>
          </a:bodyPr>
          <a:lstStyle/>
          <a:p>
            <a:pPr algn="ctr"/>
            <a:r>
              <a:rPr lang="fr-FR" sz="1400" b="1" dirty="0">
                <a:solidFill>
                  <a:srgbClr val="FF0000"/>
                </a:solidFill>
              </a:rPr>
              <a:t>Évolution de la densité de dislocation par système de glissement</a:t>
            </a:r>
          </a:p>
        </p:txBody>
      </p:sp>
      <p:sp>
        <p:nvSpPr>
          <p:cNvPr id="76" name="Subtitle 2"/>
          <p:cNvSpPr txBox="1">
            <a:spLocks/>
          </p:cNvSpPr>
          <p:nvPr/>
        </p:nvSpPr>
        <p:spPr>
          <a:xfrm>
            <a:off x="1212980" y="617226"/>
            <a:ext cx="4427359" cy="34968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sz="2000" b="1">
                <a:solidFill>
                  <a:schemeClr val="accent2">
                    <a:lumMod val="50000"/>
                  </a:schemeClr>
                </a:solidFill>
              </a:rPr>
              <a:t>Formulation élastique – viscoplastique  </a:t>
            </a:r>
            <a:endParaRPr lang="fr-FR" sz="2000" b="1" dirty="0">
              <a:solidFill>
                <a:schemeClr val="accent2">
                  <a:lumMod val="50000"/>
                </a:schemeClr>
              </a:solidFill>
            </a:endParaRPr>
          </a:p>
        </p:txBody>
      </p:sp>
      <p:sp>
        <p:nvSpPr>
          <p:cNvPr id="89"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pic>
        <p:nvPicPr>
          <p:cNvPr id="3" name="Image 2"/>
          <p:cNvPicPr>
            <a:picLocks noChangeAspect="1"/>
          </p:cNvPicPr>
          <p:nvPr/>
        </p:nvPicPr>
        <p:blipFill>
          <a:blip r:embed="rId5"/>
          <a:stretch>
            <a:fillRect/>
          </a:stretch>
        </p:blipFill>
        <p:spPr>
          <a:xfrm>
            <a:off x="2887705" y="3982779"/>
            <a:ext cx="7038317" cy="1135008"/>
          </a:xfrm>
          <a:prstGeom prst="rect">
            <a:avLst/>
          </a:prstGeom>
        </p:spPr>
      </p:pic>
      <mc:AlternateContent xmlns:mc="http://schemas.openxmlformats.org/markup-compatibility/2006" xmlns:a14="http://schemas.microsoft.com/office/drawing/2010/main">
        <mc:Choice Requires="a14">
          <p:sp>
            <p:nvSpPr>
              <p:cNvPr id="2" name="ZoneTexte 1"/>
              <p:cNvSpPr txBox="1"/>
              <p:nvPr/>
            </p:nvSpPr>
            <p:spPr>
              <a:xfrm>
                <a:off x="1340340" y="1749777"/>
                <a:ext cx="10650864" cy="1200329"/>
              </a:xfrm>
              <a:prstGeom prst="rect">
                <a:avLst/>
              </a:prstGeom>
              <a:noFill/>
            </p:spPr>
            <p:txBody>
              <a:bodyPr wrap="none" rtlCol="0">
                <a:spAutoFit/>
              </a:bodyPr>
              <a:lstStyle/>
              <a:p>
                <a:r>
                  <a:rPr lang="fr-FR" dirty="0"/>
                  <a:t>Les densités par système </a:t>
                </a:r>
                <a14:m>
                  <m:oMath xmlns:m="http://schemas.openxmlformats.org/officeDocument/2006/math">
                    <m:sSup>
                      <m:sSupPr>
                        <m:ctrlPr>
                          <a:rPr lang="fr-FR" i="1">
                            <a:latin typeface="Cambria Math" panose="02040503050406030204" pitchFamily="18" charset="0"/>
                          </a:rPr>
                        </m:ctrlPr>
                      </m:sSupPr>
                      <m:e>
                        <m:r>
                          <a:rPr lang="fr-FR" i="1">
                            <a:latin typeface="Cambria Math" panose="02040503050406030204" pitchFamily="18" charset="0"/>
                          </a:rPr>
                          <m:t>𝜌</m:t>
                        </m:r>
                      </m:e>
                      <m:sup>
                        <m:r>
                          <a:rPr lang="fr-FR" i="1">
                            <a:latin typeface="Cambria Math" panose="02040503050406030204" pitchFamily="18" charset="0"/>
                          </a:rPr>
                          <m:t>𝑠</m:t>
                        </m:r>
                      </m:sup>
                    </m:sSup>
                  </m:oMath>
                </a14:m>
                <a:r>
                  <a:rPr lang="fr-FR" dirty="0"/>
                  <a:t> évoluent car les dislocations peuvent croitre et se recombiner au cours </a:t>
                </a:r>
                <a:endParaRPr lang="fr-FR" dirty="0" smtClean="0"/>
              </a:p>
              <a:p>
                <a:r>
                  <a:rPr lang="fr-FR" dirty="0" smtClean="0"/>
                  <a:t>de </a:t>
                </a:r>
                <a:r>
                  <a:rPr lang="fr-FR" dirty="0"/>
                  <a:t>la déformation irréversible du matériau. Certains types de défauts comme les boucles interstitielles </a:t>
                </a:r>
                <a:endParaRPr lang="fr-FR" dirty="0" smtClean="0"/>
              </a:p>
              <a:p>
                <a:r>
                  <a:rPr lang="fr-FR" dirty="0" smtClean="0"/>
                  <a:t>se </a:t>
                </a:r>
                <a:r>
                  <a:rPr lang="fr-FR" dirty="0"/>
                  <a:t>multiplient jusqu’à saturation et s’annulent entre elles au niveau d’éléments spécifiques de la microstructure </a:t>
                </a:r>
                <a:endParaRPr lang="fr-FR" dirty="0" smtClean="0"/>
              </a:p>
              <a:p>
                <a:r>
                  <a:rPr lang="fr-FR" dirty="0" smtClean="0"/>
                  <a:t>comme </a:t>
                </a:r>
                <a:r>
                  <a:rPr lang="fr-FR" dirty="0"/>
                  <a:t>les joints de </a:t>
                </a:r>
                <a:r>
                  <a:rPr lang="fr-FR" dirty="0" smtClean="0"/>
                  <a:t>grain</a:t>
                </a:r>
                <a:endParaRPr lang="fr-FR" dirty="0"/>
              </a:p>
            </p:txBody>
          </p:sp>
        </mc:Choice>
        <mc:Fallback xmlns="">
          <p:sp>
            <p:nvSpPr>
              <p:cNvPr id="2" name="ZoneTexte 1"/>
              <p:cNvSpPr txBox="1">
                <a:spLocks noRot="1" noChangeAspect="1" noMove="1" noResize="1" noEditPoints="1" noAdjustHandles="1" noChangeArrowheads="1" noChangeShapeType="1" noTextEdit="1"/>
              </p:cNvSpPr>
              <p:nvPr/>
            </p:nvSpPr>
            <p:spPr>
              <a:xfrm>
                <a:off x="1340340" y="1749777"/>
                <a:ext cx="10650864" cy="1200329"/>
              </a:xfrm>
              <a:prstGeom prst="rect">
                <a:avLst/>
              </a:prstGeom>
              <a:blipFill rotWithShape="0">
                <a:blip r:embed="rId6"/>
                <a:stretch>
                  <a:fillRect l="-515" t="-2538" b="-7107"/>
                </a:stretch>
              </a:blipFill>
            </p:spPr>
            <p:txBody>
              <a:bodyPr/>
              <a:lstStyle/>
              <a:p>
                <a:r>
                  <a:rPr lang="fr-FR">
                    <a:noFill/>
                  </a:rPr>
                  <a:t> </a:t>
                </a:r>
              </a:p>
            </p:txBody>
          </p:sp>
        </mc:Fallback>
      </mc:AlternateContent>
    </p:spTree>
    <p:extLst>
      <p:ext uri="{BB962C8B-B14F-4D97-AF65-F5344CB8AC3E}">
        <p14:creationId xmlns:p14="http://schemas.microsoft.com/office/powerpoint/2010/main" val="425381204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12</a:t>
            </a:fld>
            <a:endParaRPr lang="fr-FR" sz="1500" dirty="0">
              <a:solidFill>
                <a:schemeClr val="tx1">
                  <a:lumMod val="65000"/>
                  <a:lumOff val="35000"/>
                </a:schemeClr>
              </a:solidFill>
            </a:endParaRPr>
          </a:p>
        </p:txBody>
      </p:sp>
      <p:pic>
        <p:nvPicPr>
          <p:cNvPr id="16" name="Image 4"/>
          <p:cNvPicPr/>
          <p:nvPr/>
        </p:nvPicPr>
        <p:blipFill>
          <a:blip r:embed="rId3"/>
          <a:stretch/>
        </p:blipFill>
        <p:spPr>
          <a:xfrm>
            <a:off x="9028553" y="6310489"/>
            <a:ext cx="1067625" cy="443553"/>
          </a:xfrm>
          <a:prstGeom prst="rect">
            <a:avLst/>
          </a:prstGeom>
          <a:ln>
            <a:noFill/>
          </a:ln>
        </p:spPr>
      </p:pic>
      <p:pic>
        <p:nvPicPr>
          <p:cNvPr id="17" name="Image 5"/>
          <p:cNvPicPr/>
          <p:nvPr/>
        </p:nvPicPr>
        <p:blipFill>
          <a:blip r:embed="rId4"/>
          <a:stretch/>
        </p:blipFill>
        <p:spPr>
          <a:xfrm>
            <a:off x="10247931" y="6343350"/>
            <a:ext cx="840137" cy="377829"/>
          </a:xfrm>
          <a:prstGeom prst="rect">
            <a:avLst/>
          </a:prstGeom>
          <a:ln>
            <a:noFill/>
          </a:ln>
        </p:spPr>
      </p:pic>
      <p:sp>
        <p:nvSpPr>
          <p:cNvPr id="18" name="Title 1"/>
          <p:cNvSpPr txBox="1">
            <a:spLocks/>
          </p:cNvSpPr>
          <p:nvPr/>
        </p:nvSpPr>
        <p:spPr>
          <a:xfrm>
            <a:off x="1185343" y="76359"/>
            <a:ext cx="3922160" cy="422346"/>
          </a:xfrm>
          <a:prstGeom prst="rect">
            <a:avLst/>
          </a:prstGeom>
        </p:spPr>
        <p:txBody>
          <a:bodyPr vert="horz" lIns="91440" tIns="45720" rIns="91440" bIns="45720" rtlCol="0" anchor="b">
            <a:normAutofit fontScale="4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fr-FR" b="1" dirty="0">
                <a:solidFill>
                  <a:schemeClr val="bg1"/>
                </a:solidFill>
              </a:rPr>
              <a:t>Loi de plasticité cristalline</a:t>
            </a:r>
          </a:p>
        </p:txBody>
      </p:sp>
      <p:sp>
        <p:nvSpPr>
          <p:cNvPr id="58" name="TextBox 24"/>
          <p:cNvSpPr txBox="1"/>
          <p:nvPr/>
        </p:nvSpPr>
        <p:spPr>
          <a:xfrm>
            <a:off x="11180854" y="3369358"/>
            <a:ext cx="229578" cy="458994"/>
          </a:xfrm>
          <a:prstGeom prst="rect">
            <a:avLst/>
          </a:prstGeom>
          <a:noFill/>
        </p:spPr>
        <p:txBody>
          <a:bodyPr wrap="none" rtlCol="0">
            <a:spAutoFit/>
          </a:bodyPr>
          <a:lstStyle/>
          <a:p>
            <a:endParaRPr lang="en-GB" dirty="0"/>
          </a:p>
        </p:txBody>
      </p:sp>
      <p:sp>
        <p:nvSpPr>
          <p:cNvPr id="76" name="Subtitle 2"/>
          <p:cNvSpPr txBox="1">
            <a:spLocks/>
          </p:cNvSpPr>
          <p:nvPr/>
        </p:nvSpPr>
        <p:spPr>
          <a:xfrm>
            <a:off x="1212980" y="617226"/>
            <a:ext cx="4427359" cy="34968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sz="2000" b="1">
                <a:solidFill>
                  <a:schemeClr val="accent2">
                    <a:lumMod val="50000"/>
                  </a:schemeClr>
                </a:solidFill>
              </a:rPr>
              <a:t>Formulation élastique – viscoplastique  </a:t>
            </a:r>
            <a:endParaRPr lang="fr-FR" sz="2000" b="1" dirty="0">
              <a:solidFill>
                <a:schemeClr val="accent2">
                  <a:lumMod val="50000"/>
                </a:schemeClr>
              </a:solidFill>
            </a:endParaRPr>
          </a:p>
        </p:txBody>
      </p:sp>
      <p:sp>
        <p:nvSpPr>
          <p:cNvPr id="89"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sp>
        <p:nvSpPr>
          <p:cNvPr id="9" name="Rectangle 8"/>
          <p:cNvSpPr/>
          <p:nvPr/>
        </p:nvSpPr>
        <p:spPr>
          <a:xfrm>
            <a:off x="1500456" y="1095248"/>
            <a:ext cx="9680398" cy="1077218"/>
          </a:xfrm>
          <a:prstGeom prst="rect">
            <a:avLst/>
          </a:prstGeom>
        </p:spPr>
        <p:txBody>
          <a:bodyPr wrap="square">
            <a:spAutoFit/>
          </a:bodyPr>
          <a:lstStyle/>
          <a:p>
            <a:r>
              <a:rPr lang="fr-FR" sz="1600" dirty="0">
                <a:ea typeface="MS Mincho"/>
                <a:cs typeface="Arial" panose="020B0604020202020204" pitchFamily="34" charset="0"/>
              </a:rPr>
              <a:t>L’ensemble des paramètres </a:t>
            </a:r>
            <a:r>
              <a:rPr lang="fr-FR" sz="1600" dirty="0" smtClean="0">
                <a:ea typeface="MS Mincho"/>
                <a:cs typeface="Arial" panose="020B0604020202020204" pitchFamily="34" charset="0"/>
              </a:rPr>
              <a:t>est </a:t>
            </a:r>
            <a:r>
              <a:rPr lang="fr-FR" sz="1600" dirty="0">
                <a:ea typeface="MS Mincho"/>
                <a:cs typeface="Arial" panose="020B0604020202020204" pitchFamily="34" charset="0"/>
              </a:rPr>
              <a:t>identifié </a:t>
            </a:r>
            <a:r>
              <a:rPr lang="fr-FR" sz="1600" dirty="0" smtClean="0">
                <a:ea typeface="MS Mincho"/>
                <a:cs typeface="Arial" panose="020B0604020202020204" pitchFamily="34" charset="0"/>
              </a:rPr>
              <a:t>à </a:t>
            </a:r>
            <a:r>
              <a:rPr lang="fr-FR" sz="1600" dirty="0">
                <a:ea typeface="MS Mincho"/>
                <a:cs typeface="Arial" panose="020B0604020202020204" pitchFamily="34" charset="0"/>
              </a:rPr>
              <a:t>partir de l’exploitation des résultats des modélisations </a:t>
            </a:r>
            <a:r>
              <a:rPr lang="fr-FR" sz="1600" dirty="0" err="1">
                <a:ea typeface="MS Mincho"/>
                <a:cs typeface="Arial" panose="020B0604020202020204" pitchFamily="34" charset="0"/>
              </a:rPr>
              <a:t>multiphysiques</a:t>
            </a:r>
            <a:r>
              <a:rPr lang="fr-FR" sz="1600" dirty="0">
                <a:ea typeface="MS Mincho"/>
                <a:cs typeface="Arial" panose="020B0604020202020204" pitchFamily="34" charset="0"/>
              </a:rPr>
              <a:t> (dynamique d’amas, dynamique des dislocations) </a:t>
            </a:r>
            <a:r>
              <a:rPr lang="fr-FR" sz="1600" dirty="0" smtClean="0">
                <a:ea typeface="MS Mincho"/>
                <a:cs typeface="Arial" panose="020B0604020202020204" pitchFamily="34" charset="0"/>
              </a:rPr>
              <a:t>et grâce </a:t>
            </a:r>
            <a:r>
              <a:rPr lang="fr-FR" sz="1600" dirty="0">
                <a:ea typeface="MS Mincho"/>
                <a:cs typeface="Arial" panose="020B0604020202020204" pitchFamily="34" charset="0"/>
              </a:rPr>
              <a:t>aux observations expérimentales sur des monocristaux en acier inoxydable 316L (MET, sonde à force atomique, diffraction des rayons X, spectroscopie de résonance ultrasonore, etc.). </a:t>
            </a:r>
            <a:endParaRPr lang="fr-FR" sz="1600" dirty="0"/>
          </a:p>
        </p:txBody>
      </p:sp>
      <mc:AlternateContent xmlns:mc="http://schemas.openxmlformats.org/markup-compatibility/2006" xmlns:a14="http://schemas.microsoft.com/office/drawing/2010/main">
        <mc:Choice Requires="a14">
          <p:graphicFrame>
            <p:nvGraphicFramePr>
              <p:cNvPr id="10" name="Tableau 9"/>
              <p:cNvGraphicFramePr>
                <a:graphicFrameLocks noGrp="1"/>
              </p:cNvGraphicFramePr>
              <p:nvPr>
                <p:extLst>
                  <p:ext uri="{D42A27DB-BD31-4B8C-83A1-F6EECF244321}">
                    <p14:modId xmlns:p14="http://schemas.microsoft.com/office/powerpoint/2010/main" val="1258642380"/>
                  </p:ext>
                </p:extLst>
              </p:nvPr>
            </p:nvGraphicFramePr>
            <p:xfrm>
              <a:off x="4033240" y="2300805"/>
              <a:ext cx="4489089" cy="3729319"/>
            </p:xfrm>
            <a:graphic>
              <a:graphicData uri="http://schemas.openxmlformats.org/drawingml/2006/table">
                <a:tbl>
                  <a:tblPr firstRow="1" firstCol="1" bandRow="1">
                    <a:tableStyleId>{5C22544A-7EE6-4342-B048-85BDC9FD1C3A}</a:tableStyleId>
                  </a:tblPr>
                  <a:tblGrid>
                    <a:gridCol w="2415201"/>
                    <a:gridCol w="2073888"/>
                  </a:tblGrid>
                  <a:tr h="300717">
                    <a:tc>
                      <a:txBody>
                        <a:bodyPr/>
                        <a:lstStyle/>
                        <a:p>
                          <a:pPr algn="ctr">
                            <a:spcAft>
                              <a:spcPts val="0"/>
                            </a:spcAft>
                          </a:pPr>
                          <a:r>
                            <a:rPr lang="fr-FR" sz="1200" dirty="0">
                              <a:effectLst/>
                            </a:rPr>
                            <a:t>Paramètres</a:t>
                          </a:r>
                          <a:endParaRPr lang="fr-FR" sz="1200" dirty="0">
                            <a:effectLst/>
                            <a:latin typeface="Calibri" panose="020F0502020204030204" pitchFamily="34" charset="0"/>
                            <a:ea typeface="MS Mincho"/>
                            <a:cs typeface="Arial" panose="020B0604020202020204" pitchFamily="34" charset="0"/>
                          </a:endParaRPr>
                        </a:p>
                      </a:txBody>
                      <a:tcPr marL="68580" marR="68580" marT="0" marB="0" anchor="ctr"/>
                    </a:tc>
                    <a:tc>
                      <a:txBody>
                        <a:bodyPr/>
                        <a:lstStyle/>
                        <a:p>
                          <a:pPr algn="ctr">
                            <a:spcAft>
                              <a:spcPts val="0"/>
                            </a:spcAft>
                          </a:pPr>
                          <a:r>
                            <a:rPr lang="fr-FR" sz="1200" dirty="0">
                              <a:effectLst/>
                            </a:rPr>
                            <a:t>Valeur</a:t>
                          </a:r>
                          <a:endParaRPr lang="fr-FR" sz="1200" dirty="0">
                            <a:effectLst/>
                            <a:latin typeface="Calibri" panose="020F0502020204030204" pitchFamily="34" charset="0"/>
                            <a:ea typeface="MS Mincho"/>
                            <a:cs typeface="Arial" panose="020B0604020202020204" pitchFamily="34" charset="0"/>
                          </a:endParaRPr>
                        </a:p>
                      </a:txBody>
                      <a:tcPr marL="68580" marR="68580" marT="0" marB="0" anchor="ctr"/>
                    </a:tc>
                  </a:tr>
                  <a:tr h="275658">
                    <a:tc>
                      <a:txBody>
                        <a:bodyPr/>
                        <a:lstStyle/>
                        <a:p>
                          <a:pPr algn="just">
                            <a:spcAft>
                              <a:spcPts val="0"/>
                            </a:spcAft>
                          </a:pPr>
                          <a14:m>
                            <m:oMathPara xmlns:m="http://schemas.openxmlformats.org/officeDocument/2006/math">
                              <m:oMathParaPr>
                                <m:jc m:val="centerGroup"/>
                              </m:oMathParaPr>
                              <m:oMath xmlns:m="http://schemas.openxmlformats.org/officeDocument/2006/math">
                                <m:r>
                                  <a:rPr lang="fr-FR" sz="1000">
                                    <a:effectLst/>
                                    <a:latin typeface="Cambria Math" panose="02040503050406030204" pitchFamily="18" charset="0"/>
                                  </a:rPr>
                                  <m:t>𝒏</m:t>
                                </m:r>
                              </m:oMath>
                            </m:oMathPara>
                          </a14:m>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c>
                      <a:txBody>
                        <a:bodyPr/>
                        <a:lstStyle/>
                        <a:p>
                          <a:pPr algn="ctr">
                            <a:spcAft>
                              <a:spcPts val="0"/>
                            </a:spcAft>
                          </a:pPr>
                          <a:r>
                            <a:rPr lang="fr-FR" sz="1100">
                              <a:effectLst/>
                            </a:rPr>
                            <a:t>70</a:t>
                          </a:r>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r>
                  <a:tr h="299674">
                    <a:tc>
                      <a:txBody>
                        <a:bodyPr/>
                        <a:lstStyle/>
                        <a:p>
                          <a:pPr algn="just">
                            <a:spcAft>
                              <a:spcPts val="0"/>
                            </a:spcAft>
                          </a:pPr>
                          <a14:m>
                            <m:oMathPara xmlns:m="http://schemas.openxmlformats.org/officeDocument/2006/math">
                              <m:oMathParaPr>
                                <m:jc m:val="centerGroup"/>
                              </m:oMathParaPr>
                              <m:oMath xmlns:m="http://schemas.openxmlformats.org/officeDocument/2006/math">
                                <m:sSub>
                                  <m:sSubPr>
                                    <m:ctrlPr>
                                      <a:rPr lang="fr-FR" sz="1000" i="1">
                                        <a:effectLst/>
                                        <a:latin typeface="Cambria Math" panose="02040503050406030204" pitchFamily="18" charset="0"/>
                                      </a:rPr>
                                    </m:ctrlPr>
                                  </m:sSubPr>
                                  <m:e>
                                    <m:acc>
                                      <m:accPr>
                                        <m:chr m:val="̇"/>
                                        <m:ctrlPr>
                                          <a:rPr lang="fr-FR" sz="1000" i="1">
                                            <a:effectLst/>
                                            <a:latin typeface="Cambria Math" panose="02040503050406030204" pitchFamily="18" charset="0"/>
                                          </a:rPr>
                                        </m:ctrlPr>
                                      </m:accPr>
                                      <m:e>
                                        <m:r>
                                          <a:rPr lang="fr-FR" sz="1000">
                                            <a:effectLst/>
                                            <a:latin typeface="Cambria Math" panose="02040503050406030204" pitchFamily="18" charset="0"/>
                                          </a:rPr>
                                          <m:t>𝜸</m:t>
                                        </m:r>
                                      </m:e>
                                    </m:acc>
                                  </m:e>
                                  <m:sub>
                                    <m:r>
                                      <a:rPr lang="fr-FR" sz="1000">
                                        <a:effectLst/>
                                        <a:latin typeface="Cambria Math" panose="02040503050406030204" pitchFamily="18" charset="0"/>
                                      </a:rPr>
                                      <m:t>𝟎</m:t>
                                    </m:r>
                                  </m:sub>
                                </m:sSub>
                              </m:oMath>
                            </m:oMathPara>
                          </a14:m>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c>
                      <a:txBody>
                        <a:bodyPr/>
                        <a:lstStyle/>
                        <a:p>
                          <a:pPr algn="ctr">
                            <a:spcAft>
                              <a:spcPts val="0"/>
                            </a:spcAft>
                          </a:pPr>
                          <a14:m>
                            <m:oMathPara xmlns:m="http://schemas.openxmlformats.org/officeDocument/2006/math">
                              <m:oMathParaPr>
                                <m:jc m:val="centerGroup"/>
                              </m:oMathParaPr>
                              <m:oMath xmlns:m="http://schemas.openxmlformats.org/officeDocument/2006/math">
                                <m:sSup>
                                  <m:sSupPr>
                                    <m:ctrlPr>
                                      <a:rPr lang="fr-FR" sz="1100" i="1">
                                        <a:effectLst/>
                                        <a:latin typeface="Cambria Math" panose="02040503050406030204" pitchFamily="18" charset="0"/>
                                      </a:rPr>
                                    </m:ctrlPr>
                                  </m:sSupPr>
                                  <m:e>
                                    <m:r>
                                      <a:rPr lang="fr-FR" sz="1100">
                                        <a:effectLst/>
                                        <a:latin typeface="Cambria Math" panose="02040503050406030204" pitchFamily="18" charset="0"/>
                                      </a:rPr>
                                      <m:t>3.8×10</m:t>
                                    </m:r>
                                  </m:e>
                                  <m:sup>
                                    <m:r>
                                      <a:rPr lang="fr-FR" sz="1100">
                                        <a:effectLst/>
                                        <a:latin typeface="Cambria Math" panose="02040503050406030204" pitchFamily="18" charset="0"/>
                                      </a:rPr>
                                      <m:t>7 </m:t>
                                    </m:r>
                                  </m:sup>
                                </m:sSup>
                                <m:sSup>
                                  <m:sSupPr>
                                    <m:ctrlPr>
                                      <a:rPr lang="fr-FR" sz="1100" i="1">
                                        <a:effectLst/>
                                        <a:latin typeface="Cambria Math" panose="02040503050406030204" pitchFamily="18" charset="0"/>
                                      </a:rPr>
                                    </m:ctrlPr>
                                  </m:sSupPr>
                                  <m:e>
                                    <m:r>
                                      <a:rPr lang="fr-FR" sz="1100">
                                        <a:effectLst/>
                                        <a:latin typeface="Cambria Math" panose="02040503050406030204" pitchFamily="18" charset="0"/>
                                      </a:rPr>
                                      <m:t>𝑠</m:t>
                                    </m:r>
                                  </m:e>
                                  <m:sup>
                                    <m:r>
                                      <a:rPr lang="fr-FR" sz="1100">
                                        <a:effectLst/>
                                        <a:latin typeface="Cambria Math" panose="02040503050406030204" pitchFamily="18" charset="0"/>
                                      </a:rPr>
                                      <m:t>−1</m:t>
                                    </m:r>
                                  </m:sup>
                                </m:sSup>
                              </m:oMath>
                            </m:oMathPara>
                          </a14:m>
                          <a:endParaRPr lang="fr-FR" sz="1200" dirty="0">
                            <a:effectLst/>
                            <a:latin typeface="Calibri" panose="020F0502020204030204" pitchFamily="34" charset="0"/>
                            <a:ea typeface="MS Mincho"/>
                            <a:cs typeface="Arial" panose="020B0604020202020204" pitchFamily="34" charset="0"/>
                          </a:endParaRPr>
                        </a:p>
                      </a:txBody>
                      <a:tcPr marL="68580" marR="68580" marT="0" marB="0" anchor="ctr"/>
                    </a:tc>
                  </a:tr>
                  <a:tr h="275658">
                    <a:tc>
                      <a:txBody>
                        <a:bodyPr/>
                        <a:lstStyle/>
                        <a:p>
                          <a:pPr algn="ctr">
                            <a:spcAft>
                              <a:spcPts val="0"/>
                            </a:spcAft>
                          </a:pPr>
                          <a14:m>
                            <m:oMathPara xmlns:m="http://schemas.openxmlformats.org/officeDocument/2006/math">
                              <m:oMathParaPr>
                                <m:jc m:val="centerGroup"/>
                              </m:oMathParaPr>
                              <m:oMath xmlns:m="http://schemas.openxmlformats.org/officeDocument/2006/math">
                                <m:r>
                                  <a:rPr lang="fr-FR" sz="1000">
                                    <a:effectLst/>
                                    <a:latin typeface="Cambria Math" panose="02040503050406030204" pitchFamily="18" charset="0"/>
                                  </a:rPr>
                                  <m:t>𝒃</m:t>
                                </m:r>
                              </m:oMath>
                            </m:oMathPara>
                          </a14:m>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c>
                      <a:txBody>
                        <a:bodyPr/>
                        <a:lstStyle/>
                        <a:p>
                          <a:pPr algn="ctr">
                            <a:spcAft>
                              <a:spcPts val="0"/>
                            </a:spcAft>
                          </a:pPr>
                          <a:r>
                            <a:rPr lang="fr-FR" sz="1100">
                              <a:effectLst/>
                            </a:rPr>
                            <a:t>0.254 mm</a:t>
                          </a:r>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r>
                  <a:tr h="278687">
                    <a:tc>
                      <a:txBody>
                        <a:bodyPr/>
                        <a:lstStyle/>
                        <a:p>
                          <a:pPr algn="ctr">
                            <a:spcAft>
                              <a:spcPts val="0"/>
                            </a:spcAft>
                          </a:pPr>
                          <a14:m>
                            <m:oMathPara xmlns:m="http://schemas.openxmlformats.org/officeDocument/2006/math">
                              <m:oMathParaPr>
                                <m:jc m:val="centerGroup"/>
                              </m:oMathParaPr>
                              <m:oMath xmlns:m="http://schemas.openxmlformats.org/officeDocument/2006/math">
                                <m:sSub>
                                  <m:sSubPr>
                                    <m:ctrlPr>
                                      <a:rPr lang="fr-FR" sz="1000" i="1">
                                        <a:effectLst/>
                                        <a:latin typeface="Cambria Math" panose="02040503050406030204" pitchFamily="18" charset="0"/>
                                      </a:rPr>
                                    </m:ctrlPr>
                                  </m:sSubPr>
                                  <m:e>
                                    <m:r>
                                      <a:rPr lang="fr-FR" sz="1000">
                                        <a:effectLst/>
                                        <a:latin typeface="Cambria Math" panose="02040503050406030204" pitchFamily="18" charset="0"/>
                                      </a:rPr>
                                      <m:t>𝑲</m:t>
                                    </m:r>
                                  </m:e>
                                  <m:sub>
                                    <m:r>
                                      <a:rPr lang="fr-FR" sz="1000">
                                        <a:effectLst/>
                                        <a:latin typeface="Cambria Math" panose="02040503050406030204" pitchFamily="18" charset="0"/>
                                      </a:rPr>
                                      <m:t>𝑯𝑷</m:t>
                                    </m:r>
                                  </m:sub>
                                </m:sSub>
                              </m:oMath>
                            </m:oMathPara>
                          </a14:m>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c>
                      <a:txBody>
                        <a:bodyPr/>
                        <a:lstStyle/>
                        <a:p>
                          <a:pPr algn="ctr">
                            <a:spcAft>
                              <a:spcPts val="0"/>
                            </a:spcAft>
                          </a:pPr>
                          <a:r>
                            <a:rPr lang="fr-FR" sz="1100">
                              <a:effectLst/>
                            </a:rPr>
                            <a:t>1.1 </a:t>
                          </a:r>
                          <a14:m>
                            <m:oMath xmlns:m="http://schemas.openxmlformats.org/officeDocument/2006/math">
                              <m:r>
                                <a:rPr lang="fr-FR" sz="1100">
                                  <a:effectLst/>
                                  <a:latin typeface="Cambria Math" panose="02040503050406030204" pitchFamily="18" charset="0"/>
                                </a:rPr>
                                <m:t>𝑀𝑃𝑎</m:t>
                              </m:r>
                              <m:rad>
                                <m:radPr>
                                  <m:degHide m:val="on"/>
                                  <m:ctrlPr>
                                    <a:rPr lang="fr-FR" sz="1100" i="1">
                                      <a:effectLst/>
                                      <a:latin typeface="Cambria Math" panose="02040503050406030204" pitchFamily="18" charset="0"/>
                                    </a:rPr>
                                  </m:ctrlPr>
                                </m:radPr>
                                <m:deg/>
                                <m:e>
                                  <m:r>
                                    <a:rPr lang="fr-FR" sz="1100">
                                      <a:effectLst/>
                                      <a:latin typeface="Cambria Math" panose="02040503050406030204" pitchFamily="18" charset="0"/>
                                    </a:rPr>
                                    <m:t>𝑚</m:t>
                                  </m:r>
                                </m:e>
                              </m:rad>
                            </m:oMath>
                          </a14:m>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r>
                  <a:tr h="275658">
                    <a:tc>
                      <a:txBody>
                        <a:bodyPr/>
                        <a:lstStyle/>
                        <a:p>
                          <a:pPr algn="ctr">
                            <a:spcAft>
                              <a:spcPts val="0"/>
                            </a:spcAft>
                          </a:pPr>
                          <a14:m>
                            <m:oMathPara xmlns:m="http://schemas.openxmlformats.org/officeDocument/2006/math">
                              <m:oMathParaPr>
                                <m:jc m:val="centerGroup"/>
                              </m:oMathParaPr>
                              <m:oMath xmlns:m="http://schemas.openxmlformats.org/officeDocument/2006/math">
                                <m:r>
                                  <a:rPr lang="fr-FR" sz="1000">
                                    <a:effectLst/>
                                    <a:latin typeface="Cambria Math" panose="02040503050406030204" pitchFamily="18" charset="0"/>
                                  </a:rPr>
                                  <m:t>𝑴</m:t>
                                </m:r>
                              </m:oMath>
                            </m:oMathPara>
                          </a14:m>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c>
                      <a:txBody>
                        <a:bodyPr/>
                        <a:lstStyle/>
                        <a:p>
                          <a:pPr algn="ctr">
                            <a:spcAft>
                              <a:spcPts val="0"/>
                            </a:spcAft>
                          </a:pPr>
                          <a:r>
                            <a:rPr lang="fr-FR" sz="1100">
                              <a:effectLst/>
                            </a:rPr>
                            <a:t>3.06</a:t>
                          </a:r>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r>
                  <a:tr h="275658">
                    <a:tc>
                      <a:txBody>
                        <a:bodyPr/>
                        <a:lstStyle/>
                        <a:p>
                          <a:pPr algn="ctr">
                            <a:spcAft>
                              <a:spcPts val="0"/>
                            </a:spcAft>
                          </a:pPr>
                          <a14:m>
                            <m:oMathPara xmlns:m="http://schemas.openxmlformats.org/officeDocument/2006/math">
                              <m:oMathParaPr>
                                <m:jc m:val="centerGroup"/>
                              </m:oMathParaPr>
                              <m:oMath xmlns:m="http://schemas.openxmlformats.org/officeDocument/2006/math">
                                <m:sSub>
                                  <m:sSubPr>
                                    <m:ctrlPr>
                                      <a:rPr lang="fr-FR" sz="1000" i="1">
                                        <a:effectLst/>
                                        <a:latin typeface="Cambria Math" panose="02040503050406030204" pitchFamily="18" charset="0"/>
                                      </a:rPr>
                                    </m:ctrlPr>
                                  </m:sSubPr>
                                  <m:e>
                                    <m:r>
                                      <a:rPr lang="fr-FR" sz="1000">
                                        <a:effectLst/>
                                        <a:latin typeface="Cambria Math" panose="02040503050406030204" pitchFamily="18" charset="0"/>
                                      </a:rPr>
                                      <m:t>𝑫</m:t>
                                    </m:r>
                                  </m:e>
                                  <m:sub>
                                    <m:r>
                                      <a:rPr lang="fr-FR" sz="1000">
                                        <a:effectLst/>
                                        <a:latin typeface="Cambria Math" panose="02040503050406030204" pitchFamily="18" charset="0"/>
                                      </a:rPr>
                                      <m:t>𝑫𝑳</m:t>
                                    </m:r>
                                  </m:sub>
                                </m:sSub>
                              </m:oMath>
                            </m:oMathPara>
                          </a14:m>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c>
                      <a:txBody>
                        <a:bodyPr/>
                        <a:lstStyle/>
                        <a:p>
                          <a:pPr algn="ctr">
                            <a:spcAft>
                              <a:spcPts val="0"/>
                            </a:spcAft>
                          </a:pPr>
                          <a:r>
                            <a:rPr lang="fr-FR" sz="1100">
                              <a:effectLst/>
                            </a:rPr>
                            <a:t>7 nm</a:t>
                          </a:r>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r>
                  <a:tr h="301032">
                    <a:tc>
                      <a:txBody>
                        <a:bodyPr/>
                        <a:lstStyle/>
                        <a:p>
                          <a:pPr algn="ctr">
                            <a:spcAft>
                              <a:spcPts val="0"/>
                            </a:spcAft>
                          </a:pPr>
                          <a14:m>
                            <m:oMathPara xmlns:m="http://schemas.openxmlformats.org/officeDocument/2006/math">
                              <m:oMathParaPr>
                                <m:jc m:val="centerGroup"/>
                              </m:oMathParaPr>
                              <m:oMath xmlns:m="http://schemas.openxmlformats.org/officeDocument/2006/math">
                                <m:sSup>
                                  <m:sSupPr>
                                    <m:ctrlPr>
                                      <a:rPr lang="fr-FR" sz="1000" i="1">
                                        <a:effectLst/>
                                        <a:latin typeface="Cambria Math" panose="02040503050406030204" pitchFamily="18" charset="0"/>
                                      </a:rPr>
                                    </m:ctrlPr>
                                  </m:sSupPr>
                                  <m:e>
                                    <m:r>
                                      <a:rPr lang="fr-FR" sz="1000">
                                        <a:effectLst/>
                                        <a:latin typeface="Cambria Math" panose="02040503050406030204" pitchFamily="18" charset="0"/>
                                      </a:rPr>
                                      <m:t>𝝆</m:t>
                                    </m:r>
                                  </m:e>
                                  <m:sup>
                                    <m:r>
                                      <a:rPr lang="fr-FR" sz="1000">
                                        <a:effectLst/>
                                        <a:latin typeface="Cambria Math" panose="02040503050406030204" pitchFamily="18" charset="0"/>
                                      </a:rPr>
                                      <m:t>𝒔</m:t>
                                    </m:r>
                                  </m:sup>
                                </m:sSup>
                              </m:oMath>
                            </m:oMathPara>
                          </a14:m>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c>
                      <a:txBody>
                        <a:bodyPr/>
                        <a:lstStyle/>
                        <a:p>
                          <a:pPr algn="ctr">
                            <a:spcAft>
                              <a:spcPts val="0"/>
                            </a:spcAft>
                          </a:pPr>
                          <a14:m>
                            <m:oMathPara xmlns:m="http://schemas.openxmlformats.org/officeDocument/2006/math">
                              <m:oMathParaPr>
                                <m:jc m:val="centerGroup"/>
                              </m:oMathParaPr>
                              <m:oMath xmlns:m="http://schemas.openxmlformats.org/officeDocument/2006/math">
                                <m:sSup>
                                  <m:sSupPr>
                                    <m:ctrlPr>
                                      <a:rPr lang="fr-FR" sz="1100" i="1">
                                        <a:effectLst/>
                                        <a:latin typeface="Cambria Math" panose="02040503050406030204" pitchFamily="18" charset="0"/>
                                      </a:rPr>
                                    </m:ctrlPr>
                                  </m:sSupPr>
                                  <m:e>
                                    <m:r>
                                      <a:rPr lang="fr-FR" sz="1100">
                                        <a:effectLst/>
                                        <a:latin typeface="Cambria Math" panose="02040503050406030204" pitchFamily="18" charset="0"/>
                                      </a:rPr>
                                      <m:t>2×10</m:t>
                                    </m:r>
                                  </m:e>
                                  <m:sup>
                                    <m:r>
                                      <a:rPr lang="fr-FR" sz="1100">
                                        <a:effectLst/>
                                        <a:latin typeface="Cambria Math" panose="02040503050406030204" pitchFamily="18" charset="0"/>
                                      </a:rPr>
                                      <m:t>12</m:t>
                                    </m:r>
                                  </m:sup>
                                </m:sSup>
                                <m:r>
                                  <a:rPr lang="fr-FR" sz="1100">
                                    <a:effectLst/>
                                    <a:latin typeface="Cambria Math" panose="02040503050406030204" pitchFamily="18" charset="0"/>
                                  </a:rPr>
                                  <m:t> </m:t>
                                </m:r>
                                <m:sSup>
                                  <m:sSupPr>
                                    <m:ctrlPr>
                                      <a:rPr lang="fr-FR" sz="1100" i="1">
                                        <a:effectLst/>
                                        <a:latin typeface="Cambria Math" panose="02040503050406030204" pitchFamily="18" charset="0"/>
                                      </a:rPr>
                                    </m:ctrlPr>
                                  </m:sSupPr>
                                  <m:e>
                                    <m:r>
                                      <a:rPr lang="fr-FR" sz="1100">
                                        <a:effectLst/>
                                        <a:latin typeface="Cambria Math" panose="02040503050406030204" pitchFamily="18" charset="0"/>
                                      </a:rPr>
                                      <m:t>𝑚</m:t>
                                    </m:r>
                                  </m:e>
                                  <m:sup>
                                    <m:r>
                                      <a:rPr lang="fr-FR" sz="1100">
                                        <a:effectLst/>
                                        <a:latin typeface="Cambria Math" panose="02040503050406030204" pitchFamily="18" charset="0"/>
                                      </a:rPr>
                                      <m:t>−2</m:t>
                                    </m:r>
                                  </m:sup>
                                </m:sSup>
                              </m:oMath>
                            </m:oMathPara>
                          </a14:m>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r>
                  <a:tr h="275658">
                    <a:tc>
                      <a:txBody>
                        <a:bodyPr/>
                        <a:lstStyle/>
                        <a:p>
                          <a:pPr algn="ctr">
                            <a:spcAft>
                              <a:spcPts val="0"/>
                            </a:spcAft>
                          </a:pPr>
                          <a14:m>
                            <m:oMathPara xmlns:m="http://schemas.openxmlformats.org/officeDocument/2006/math">
                              <m:oMathParaPr>
                                <m:jc m:val="centerGroup"/>
                              </m:oMathParaPr>
                              <m:oMath xmlns:m="http://schemas.openxmlformats.org/officeDocument/2006/math">
                                <m:sSub>
                                  <m:sSubPr>
                                    <m:ctrlPr>
                                      <a:rPr lang="fr-FR" sz="1000" i="1">
                                        <a:effectLst/>
                                        <a:latin typeface="Cambria Math" panose="02040503050406030204" pitchFamily="18" charset="0"/>
                                      </a:rPr>
                                    </m:ctrlPr>
                                  </m:sSubPr>
                                  <m:e>
                                    <m:r>
                                      <a:rPr lang="fr-FR" sz="1000">
                                        <a:effectLst/>
                                        <a:latin typeface="Cambria Math" panose="02040503050406030204" pitchFamily="18" charset="0"/>
                                      </a:rPr>
                                      <m:t>𝑲</m:t>
                                    </m:r>
                                  </m:e>
                                  <m:sub>
                                    <m:r>
                                      <a:rPr lang="fr-FR" sz="1000">
                                        <a:effectLst/>
                                        <a:latin typeface="Cambria Math" panose="02040503050406030204" pitchFamily="18" charset="0"/>
                                      </a:rPr>
                                      <m:t>𝒐𝒃𝒔</m:t>
                                    </m:r>
                                  </m:sub>
                                </m:sSub>
                              </m:oMath>
                            </m:oMathPara>
                          </a14:m>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c>
                      <a:txBody>
                        <a:bodyPr/>
                        <a:lstStyle/>
                        <a:p>
                          <a:pPr algn="ctr">
                            <a:spcAft>
                              <a:spcPts val="0"/>
                            </a:spcAft>
                          </a:pPr>
                          <a:r>
                            <a:rPr lang="fr-FR" sz="1100">
                              <a:effectLst/>
                            </a:rPr>
                            <a:t>12</a:t>
                          </a:r>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r>
                  <a:tr h="275658">
                    <a:tc>
                      <a:txBody>
                        <a:bodyPr/>
                        <a:lstStyle/>
                        <a:p>
                          <a:pPr algn="ctr">
                            <a:spcAft>
                              <a:spcPts val="0"/>
                            </a:spcAft>
                          </a:pPr>
                          <a14:m>
                            <m:oMathPara xmlns:m="http://schemas.openxmlformats.org/officeDocument/2006/math">
                              <m:oMathParaPr>
                                <m:jc m:val="centerGroup"/>
                              </m:oMathParaPr>
                              <m:oMath xmlns:m="http://schemas.openxmlformats.org/officeDocument/2006/math">
                                <m:sSub>
                                  <m:sSubPr>
                                    <m:ctrlPr>
                                      <a:rPr lang="fr-FR" sz="1000" i="1">
                                        <a:effectLst/>
                                        <a:latin typeface="Cambria Math" panose="02040503050406030204" pitchFamily="18" charset="0"/>
                                      </a:rPr>
                                    </m:ctrlPr>
                                  </m:sSubPr>
                                  <m:e>
                                    <m:r>
                                      <a:rPr lang="fr-FR" sz="1000">
                                        <a:effectLst/>
                                        <a:latin typeface="Cambria Math" panose="02040503050406030204" pitchFamily="18" charset="0"/>
                                      </a:rPr>
                                      <m:t>𝑲</m:t>
                                    </m:r>
                                  </m:e>
                                  <m:sub>
                                    <m:r>
                                      <a:rPr lang="fr-FR" sz="1000">
                                        <a:effectLst/>
                                        <a:latin typeface="Cambria Math" panose="02040503050406030204" pitchFamily="18" charset="0"/>
                                      </a:rPr>
                                      <m:t>𝒄𝒐𝒑𝒍𝒂</m:t>
                                    </m:r>
                                  </m:sub>
                                </m:sSub>
                              </m:oMath>
                            </m:oMathPara>
                          </a14:m>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c>
                      <a:txBody>
                        <a:bodyPr/>
                        <a:lstStyle/>
                        <a:p>
                          <a:pPr algn="ctr">
                            <a:spcAft>
                              <a:spcPts val="0"/>
                            </a:spcAft>
                          </a:pPr>
                          <a:r>
                            <a:rPr lang="fr-FR" sz="1100">
                              <a:effectLst/>
                            </a:rPr>
                            <a:t>26</a:t>
                          </a:r>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r>
                  <a:tr h="275658">
                    <a:tc>
                      <a:txBody>
                        <a:bodyPr/>
                        <a:lstStyle/>
                        <a:p>
                          <a:pPr algn="ctr">
                            <a:spcAft>
                              <a:spcPts val="0"/>
                            </a:spcAft>
                          </a:pPr>
                          <a14:m>
                            <m:oMathPara xmlns:m="http://schemas.openxmlformats.org/officeDocument/2006/math">
                              <m:oMathParaPr>
                                <m:jc m:val="centerGroup"/>
                              </m:oMathParaPr>
                              <m:oMath xmlns:m="http://schemas.openxmlformats.org/officeDocument/2006/math">
                                <m:r>
                                  <a:rPr lang="fr-FR" sz="1000">
                                    <a:effectLst/>
                                    <a:latin typeface="Cambria Math" panose="02040503050406030204" pitchFamily="18" charset="0"/>
                                  </a:rPr>
                                  <m:t>𝒚</m:t>
                                </m:r>
                              </m:oMath>
                            </m:oMathPara>
                          </a14:m>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c>
                      <a:txBody>
                        <a:bodyPr/>
                        <a:lstStyle/>
                        <a:p>
                          <a:pPr algn="ctr">
                            <a:spcAft>
                              <a:spcPts val="0"/>
                            </a:spcAft>
                          </a:pPr>
                          <a:r>
                            <a:rPr lang="fr-FR" sz="1100">
                              <a:effectLst/>
                            </a:rPr>
                            <a:t>1 nm</a:t>
                          </a:r>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r>
                  <a:tr h="619603">
                    <a:tc>
                      <a:txBody>
                        <a:bodyPr/>
                        <a:lstStyle/>
                        <a:p>
                          <a:pPr algn="ctr">
                            <a:spcAft>
                              <a:spcPts val="0"/>
                            </a:spcAft>
                          </a:pPr>
                          <a14:m>
                            <m:oMath xmlns:m="http://schemas.openxmlformats.org/officeDocument/2006/math">
                              <m:sSubSup>
                                <m:sSubSupPr>
                                  <m:ctrlPr>
                                    <a:rPr lang="fr-FR" sz="1000" i="1">
                                      <a:effectLst/>
                                      <a:latin typeface="Cambria Math" panose="02040503050406030204" pitchFamily="18" charset="0"/>
                                    </a:rPr>
                                  </m:ctrlPr>
                                </m:sSubSupPr>
                                <m:e>
                                  <m:r>
                                    <a:rPr lang="fr-FR" sz="1000">
                                      <a:effectLst/>
                                      <a:latin typeface="Cambria Math" panose="02040503050406030204" pitchFamily="18" charset="0"/>
                                    </a:rPr>
                                    <m:t>𝒂</m:t>
                                  </m:r>
                                </m:e>
                                <m:sub>
                                  <m:r>
                                    <a:rPr lang="fr-FR" sz="1000">
                                      <a:effectLst/>
                                      <a:latin typeface="Cambria Math" panose="02040503050406030204" pitchFamily="18" charset="0"/>
                                    </a:rPr>
                                    <m:t>𝒓𝒆𝒇</m:t>
                                  </m:r>
                                </m:sub>
                                <m:sup>
                                  <m:r>
                                    <a:rPr lang="fr-FR" sz="1000">
                                      <a:effectLst/>
                                      <a:latin typeface="Cambria Math" panose="02040503050406030204" pitchFamily="18" charset="0"/>
                                    </a:rPr>
                                    <m:t>𝒑</m:t>
                                  </m:r>
                                </m:sup>
                              </m:sSubSup>
                            </m:oMath>
                          </a14:m>
                          <a:r>
                            <a:rPr lang="fr-FR" sz="1000">
                              <a:effectLst/>
                            </a:rPr>
                            <a:t> ; </a:t>
                          </a:r>
                          <a14:m>
                            <m:oMath xmlns:m="http://schemas.openxmlformats.org/officeDocument/2006/math">
                              <m:sSubSup>
                                <m:sSubSupPr>
                                  <m:ctrlPr>
                                    <a:rPr lang="fr-FR" sz="1000" i="1">
                                      <a:effectLst/>
                                      <a:latin typeface="Cambria Math" panose="02040503050406030204" pitchFamily="18" charset="0"/>
                                    </a:rPr>
                                  </m:ctrlPr>
                                </m:sSubSupPr>
                                <m:e>
                                  <m:r>
                                    <a:rPr lang="fr-FR" sz="1000">
                                      <a:effectLst/>
                                      <a:latin typeface="Cambria Math" panose="02040503050406030204" pitchFamily="18" charset="0"/>
                                    </a:rPr>
                                    <m:t>𝒂</m:t>
                                  </m:r>
                                </m:e>
                                <m:sub>
                                  <m:r>
                                    <a:rPr lang="fr-FR" sz="1000">
                                      <a:effectLst/>
                                      <a:latin typeface="Cambria Math" panose="02040503050406030204" pitchFamily="18" charset="0"/>
                                    </a:rPr>
                                    <m:t>𝒓𝒆𝒇</m:t>
                                  </m:r>
                                </m:sub>
                                <m:sup>
                                  <m:r>
                                    <a:rPr lang="fr-FR" sz="1000">
                                      <a:effectLst/>
                                      <a:latin typeface="Cambria Math" panose="02040503050406030204" pitchFamily="18" charset="0"/>
                                    </a:rPr>
                                    <m:t>𝑪</m:t>
                                  </m:r>
                                </m:sup>
                              </m:sSubSup>
                            </m:oMath>
                          </a14:m>
                          <a:r>
                            <a:rPr lang="fr-FR" sz="1000">
                              <a:effectLst/>
                            </a:rPr>
                            <a:t> ; </a:t>
                          </a:r>
                          <a14:m>
                            <m:oMath xmlns:m="http://schemas.openxmlformats.org/officeDocument/2006/math">
                              <m:sSubSup>
                                <m:sSubSupPr>
                                  <m:ctrlPr>
                                    <a:rPr lang="fr-FR" sz="1000" i="1">
                                      <a:effectLst/>
                                      <a:latin typeface="Cambria Math" panose="02040503050406030204" pitchFamily="18" charset="0"/>
                                    </a:rPr>
                                  </m:ctrlPr>
                                </m:sSubSupPr>
                                <m:e>
                                  <m:r>
                                    <a:rPr lang="fr-FR" sz="1000">
                                      <a:effectLst/>
                                      <a:latin typeface="Cambria Math" panose="02040503050406030204" pitchFamily="18" charset="0"/>
                                    </a:rPr>
                                    <m:t>𝒂</m:t>
                                  </m:r>
                                </m:e>
                                <m:sub>
                                  <m:r>
                                    <a:rPr lang="fr-FR" sz="1000">
                                      <a:effectLst/>
                                      <a:latin typeface="Cambria Math" panose="02040503050406030204" pitchFamily="18" charset="0"/>
                                    </a:rPr>
                                    <m:t>𝒓𝒆𝒇</m:t>
                                  </m:r>
                                </m:sub>
                                <m:sup>
                                  <m:r>
                                    <a:rPr lang="fr-FR" sz="1000">
                                      <a:effectLst/>
                                      <a:latin typeface="Cambria Math" panose="02040503050406030204" pitchFamily="18" charset="0"/>
                                    </a:rPr>
                                    <m:t>𝑮</m:t>
                                  </m:r>
                                </m:sup>
                              </m:sSubSup>
                            </m:oMath>
                          </a14:m>
                          <a:endParaRPr lang="fr-FR" sz="1200">
                            <a:effectLst/>
                          </a:endParaRPr>
                        </a:p>
                        <a:p>
                          <a:pPr algn="ctr">
                            <a:spcAft>
                              <a:spcPts val="0"/>
                            </a:spcAft>
                          </a:pPr>
                          <a:r>
                            <a:rPr lang="fr-FR" sz="1000">
                              <a:effectLst/>
                            </a:rPr>
                            <a:t> ; </a:t>
                          </a:r>
                          <a14:m>
                            <m:oMath xmlns:m="http://schemas.openxmlformats.org/officeDocument/2006/math">
                              <m:sSubSup>
                                <m:sSubSupPr>
                                  <m:ctrlPr>
                                    <a:rPr lang="fr-FR" sz="1000" i="1">
                                      <a:effectLst/>
                                      <a:latin typeface="Cambria Math" panose="02040503050406030204" pitchFamily="18" charset="0"/>
                                    </a:rPr>
                                  </m:ctrlPr>
                                </m:sSubSupPr>
                                <m:e>
                                  <m:r>
                                    <a:rPr lang="fr-FR" sz="1000">
                                      <a:effectLst/>
                                      <a:latin typeface="Cambria Math" panose="02040503050406030204" pitchFamily="18" charset="0"/>
                                    </a:rPr>
                                    <m:t>𝒂</m:t>
                                  </m:r>
                                </m:e>
                                <m:sub>
                                  <m:r>
                                    <a:rPr lang="fr-FR" sz="1000">
                                      <a:effectLst/>
                                      <a:latin typeface="Cambria Math" panose="02040503050406030204" pitchFamily="18" charset="0"/>
                                    </a:rPr>
                                    <m:t>𝒓𝒆𝒇</m:t>
                                  </m:r>
                                </m:sub>
                                <m:sup>
                                  <m:r>
                                    <a:rPr lang="fr-FR" sz="1000">
                                      <a:effectLst/>
                                      <a:latin typeface="Cambria Math" panose="02040503050406030204" pitchFamily="18" charset="0"/>
                                    </a:rPr>
                                    <m:t>𝑯</m:t>
                                  </m:r>
                                </m:sup>
                              </m:sSubSup>
                            </m:oMath>
                          </a14:m>
                          <a:r>
                            <a:rPr lang="fr-FR" sz="1000">
                              <a:effectLst/>
                            </a:rPr>
                            <a:t> ; </a:t>
                          </a:r>
                          <a14:m>
                            <m:oMath xmlns:m="http://schemas.openxmlformats.org/officeDocument/2006/math">
                              <m:sSubSup>
                                <m:sSubSupPr>
                                  <m:ctrlPr>
                                    <a:rPr lang="fr-FR" sz="1000" i="1">
                                      <a:effectLst/>
                                      <a:latin typeface="Cambria Math" panose="02040503050406030204" pitchFamily="18" charset="0"/>
                                    </a:rPr>
                                  </m:ctrlPr>
                                </m:sSubSupPr>
                                <m:e>
                                  <m:r>
                                    <a:rPr lang="fr-FR" sz="1000">
                                      <a:effectLst/>
                                      <a:latin typeface="Cambria Math" panose="02040503050406030204" pitchFamily="18" charset="0"/>
                                    </a:rPr>
                                    <m:t>𝒂</m:t>
                                  </m:r>
                                </m:e>
                                <m:sub>
                                  <m:r>
                                    <a:rPr lang="fr-FR" sz="1000">
                                      <a:effectLst/>
                                      <a:latin typeface="Cambria Math" panose="02040503050406030204" pitchFamily="18" charset="0"/>
                                    </a:rPr>
                                    <m:t>𝒓𝒆𝒇</m:t>
                                  </m:r>
                                </m:sub>
                                <m:sup>
                                  <m:r>
                                    <a:rPr lang="fr-FR" sz="1000">
                                      <a:effectLst/>
                                      <a:latin typeface="Cambria Math" panose="02040503050406030204" pitchFamily="18" charset="0"/>
                                    </a:rPr>
                                    <m:t>𝑳</m:t>
                                  </m:r>
                                </m:sup>
                              </m:sSubSup>
                            </m:oMath>
                          </a14:m>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c>
                      <a:txBody>
                        <a:bodyPr/>
                        <a:lstStyle/>
                        <a:p>
                          <a:pPr algn="ctr">
                            <a:spcAft>
                              <a:spcPts val="0"/>
                            </a:spcAft>
                          </a:pPr>
                          <a:r>
                            <a:rPr lang="fr-FR" sz="1100" dirty="0">
                              <a:effectLst/>
                            </a:rPr>
                            <a:t>0.124 ; 0.625 ; 0.137 ; 0.07 ; 0.122</a:t>
                          </a:r>
                          <a:endParaRPr lang="fr-FR" sz="1200" dirty="0">
                            <a:effectLst/>
                            <a:latin typeface="Calibri" panose="020F0502020204030204" pitchFamily="34" charset="0"/>
                            <a:ea typeface="MS Mincho"/>
                            <a:cs typeface="Arial" panose="020B0604020202020204" pitchFamily="34" charset="0"/>
                          </a:endParaRPr>
                        </a:p>
                      </a:txBody>
                      <a:tcPr marL="68580" marR="68580" marT="0" marB="0" anchor="ctr"/>
                    </a:tc>
                  </a:tr>
                </a:tbl>
              </a:graphicData>
            </a:graphic>
          </p:graphicFrame>
        </mc:Choice>
        <mc:Fallback xmlns="">
          <p:graphicFrame>
            <p:nvGraphicFramePr>
              <p:cNvPr id="10" name="Tableau 9"/>
              <p:cNvGraphicFramePr>
                <a:graphicFrameLocks noGrp="1"/>
              </p:cNvGraphicFramePr>
              <p:nvPr>
                <p:extLst>
                  <p:ext uri="{D42A27DB-BD31-4B8C-83A1-F6EECF244321}">
                    <p14:modId xmlns:p14="http://schemas.microsoft.com/office/powerpoint/2010/main" val="1258642380"/>
                  </p:ext>
                </p:extLst>
              </p:nvPr>
            </p:nvGraphicFramePr>
            <p:xfrm>
              <a:off x="4033240" y="2300805"/>
              <a:ext cx="4489089" cy="3729319"/>
            </p:xfrm>
            <a:graphic>
              <a:graphicData uri="http://schemas.openxmlformats.org/drawingml/2006/table">
                <a:tbl>
                  <a:tblPr firstRow="1" firstCol="1" bandRow="1">
                    <a:tableStyleId>{5C22544A-7EE6-4342-B048-85BDC9FD1C3A}</a:tableStyleId>
                  </a:tblPr>
                  <a:tblGrid>
                    <a:gridCol w="2415201"/>
                    <a:gridCol w="2073888"/>
                  </a:tblGrid>
                  <a:tr h="300717">
                    <a:tc>
                      <a:txBody>
                        <a:bodyPr/>
                        <a:lstStyle/>
                        <a:p>
                          <a:pPr algn="ctr">
                            <a:spcAft>
                              <a:spcPts val="0"/>
                            </a:spcAft>
                          </a:pPr>
                          <a:r>
                            <a:rPr lang="fr-FR" sz="1200" dirty="0">
                              <a:effectLst/>
                            </a:rPr>
                            <a:t>Paramètres</a:t>
                          </a:r>
                          <a:endParaRPr lang="fr-FR" sz="1200" dirty="0">
                            <a:effectLst/>
                            <a:latin typeface="Calibri" panose="020F0502020204030204" pitchFamily="34" charset="0"/>
                            <a:ea typeface="MS Mincho"/>
                            <a:cs typeface="Arial" panose="020B0604020202020204" pitchFamily="34" charset="0"/>
                          </a:endParaRPr>
                        </a:p>
                      </a:txBody>
                      <a:tcPr marL="68580" marR="68580" marT="0" marB="0" anchor="ctr"/>
                    </a:tc>
                    <a:tc>
                      <a:txBody>
                        <a:bodyPr/>
                        <a:lstStyle/>
                        <a:p>
                          <a:pPr algn="ctr">
                            <a:spcAft>
                              <a:spcPts val="0"/>
                            </a:spcAft>
                          </a:pPr>
                          <a:r>
                            <a:rPr lang="fr-FR" sz="1200" dirty="0">
                              <a:effectLst/>
                            </a:rPr>
                            <a:t>Valeur</a:t>
                          </a:r>
                          <a:endParaRPr lang="fr-FR" sz="1200" dirty="0">
                            <a:effectLst/>
                            <a:latin typeface="Calibri" panose="020F0502020204030204" pitchFamily="34" charset="0"/>
                            <a:ea typeface="MS Mincho"/>
                            <a:cs typeface="Arial" panose="020B0604020202020204" pitchFamily="34" charset="0"/>
                          </a:endParaRPr>
                        </a:p>
                      </a:txBody>
                      <a:tcPr marL="68580" marR="68580" marT="0" marB="0" anchor="ctr"/>
                    </a:tc>
                  </a:tr>
                  <a:tr h="275658">
                    <a:tc>
                      <a:txBody>
                        <a:bodyPr/>
                        <a:lstStyle/>
                        <a:p>
                          <a:endParaRPr lang="fr-FR"/>
                        </a:p>
                      </a:txBody>
                      <a:tcPr marL="68580" marR="68580" marT="0" marB="0" anchor="ctr">
                        <a:blipFill rotWithShape="0">
                          <a:blip r:embed="rId5"/>
                          <a:stretch>
                            <a:fillRect l="-252" t="-108696" r="-86902" b="-1130435"/>
                          </a:stretch>
                        </a:blipFill>
                      </a:tcPr>
                    </a:tc>
                    <a:tc>
                      <a:txBody>
                        <a:bodyPr/>
                        <a:lstStyle/>
                        <a:p>
                          <a:pPr algn="ctr">
                            <a:spcAft>
                              <a:spcPts val="0"/>
                            </a:spcAft>
                          </a:pPr>
                          <a:r>
                            <a:rPr lang="fr-FR" sz="1100">
                              <a:effectLst/>
                            </a:rPr>
                            <a:t>70</a:t>
                          </a:r>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r>
                  <a:tr h="299674">
                    <a:tc>
                      <a:txBody>
                        <a:bodyPr/>
                        <a:lstStyle/>
                        <a:p>
                          <a:endParaRPr lang="fr-FR"/>
                        </a:p>
                      </a:txBody>
                      <a:tcPr marL="68580" marR="68580" marT="0" marB="0" anchor="ctr">
                        <a:blipFill rotWithShape="0">
                          <a:blip r:embed="rId5"/>
                          <a:stretch>
                            <a:fillRect l="-252" t="-195918" r="-86902" b="-961224"/>
                          </a:stretch>
                        </a:blipFill>
                      </a:tcPr>
                    </a:tc>
                    <a:tc>
                      <a:txBody>
                        <a:bodyPr/>
                        <a:lstStyle/>
                        <a:p>
                          <a:endParaRPr lang="fr-FR"/>
                        </a:p>
                      </a:txBody>
                      <a:tcPr marL="68580" marR="68580" marT="0" marB="0" anchor="ctr">
                        <a:blipFill rotWithShape="0">
                          <a:blip r:embed="rId5"/>
                          <a:stretch>
                            <a:fillRect l="-116716" t="-195918" r="-1173" b="-961224"/>
                          </a:stretch>
                        </a:blipFill>
                      </a:tcPr>
                    </a:tc>
                  </a:tr>
                  <a:tr h="275658">
                    <a:tc>
                      <a:txBody>
                        <a:bodyPr/>
                        <a:lstStyle/>
                        <a:p>
                          <a:endParaRPr lang="fr-FR"/>
                        </a:p>
                      </a:txBody>
                      <a:tcPr marL="68580" marR="68580" marT="0" marB="0" anchor="ctr">
                        <a:blipFill rotWithShape="0">
                          <a:blip r:embed="rId5"/>
                          <a:stretch>
                            <a:fillRect l="-252" t="-322222" r="-86902" b="-946667"/>
                          </a:stretch>
                        </a:blipFill>
                      </a:tcPr>
                    </a:tc>
                    <a:tc>
                      <a:txBody>
                        <a:bodyPr/>
                        <a:lstStyle/>
                        <a:p>
                          <a:pPr algn="ctr">
                            <a:spcAft>
                              <a:spcPts val="0"/>
                            </a:spcAft>
                          </a:pPr>
                          <a:r>
                            <a:rPr lang="fr-FR" sz="1100">
                              <a:effectLst/>
                            </a:rPr>
                            <a:t>0.254 mm</a:t>
                          </a:r>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r>
                  <a:tr h="278687">
                    <a:tc>
                      <a:txBody>
                        <a:bodyPr/>
                        <a:lstStyle/>
                        <a:p>
                          <a:endParaRPr lang="fr-FR"/>
                        </a:p>
                      </a:txBody>
                      <a:tcPr marL="68580" marR="68580" marT="0" marB="0" anchor="ctr">
                        <a:blipFill rotWithShape="0">
                          <a:blip r:embed="rId5"/>
                          <a:stretch>
                            <a:fillRect l="-252" t="-413043" r="-86902" b="-826087"/>
                          </a:stretch>
                        </a:blipFill>
                      </a:tcPr>
                    </a:tc>
                    <a:tc>
                      <a:txBody>
                        <a:bodyPr/>
                        <a:lstStyle/>
                        <a:p>
                          <a:endParaRPr lang="fr-FR"/>
                        </a:p>
                      </a:txBody>
                      <a:tcPr marL="68580" marR="68580" marT="0" marB="0" anchor="ctr">
                        <a:blipFill rotWithShape="0">
                          <a:blip r:embed="rId5"/>
                          <a:stretch>
                            <a:fillRect l="-116716" t="-413043" r="-1173" b="-826087"/>
                          </a:stretch>
                        </a:blipFill>
                      </a:tcPr>
                    </a:tc>
                  </a:tr>
                  <a:tr h="275658">
                    <a:tc>
                      <a:txBody>
                        <a:bodyPr/>
                        <a:lstStyle/>
                        <a:p>
                          <a:endParaRPr lang="fr-FR"/>
                        </a:p>
                      </a:txBody>
                      <a:tcPr marL="68580" marR="68580" marT="0" marB="0" anchor="ctr">
                        <a:blipFill rotWithShape="0">
                          <a:blip r:embed="rId5"/>
                          <a:stretch>
                            <a:fillRect l="-252" t="-524444" r="-86902" b="-744444"/>
                          </a:stretch>
                        </a:blipFill>
                      </a:tcPr>
                    </a:tc>
                    <a:tc>
                      <a:txBody>
                        <a:bodyPr/>
                        <a:lstStyle/>
                        <a:p>
                          <a:pPr algn="ctr">
                            <a:spcAft>
                              <a:spcPts val="0"/>
                            </a:spcAft>
                          </a:pPr>
                          <a:r>
                            <a:rPr lang="fr-FR" sz="1100">
                              <a:effectLst/>
                            </a:rPr>
                            <a:t>3.06</a:t>
                          </a:r>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r>
                  <a:tr h="275658">
                    <a:tc>
                      <a:txBody>
                        <a:bodyPr/>
                        <a:lstStyle/>
                        <a:p>
                          <a:endParaRPr lang="fr-FR"/>
                        </a:p>
                      </a:txBody>
                      <a:tcPr marL="68580" marR="68580" marT="0" marB="0" anchor="ctr">
                        <a:blipFill rotWithShape="0">
                          <a:blip r:embed="rId5"/>
                          <a:stretch>
                            <a:fillRect l="-252" t="-610870" r="-86902" b="-628261"/>
                          </a:stretch>
                        </a:blipFill>
                      </a:tcPr>
                    </a:tc>
                    <a:tc>
                      <a:txBody>
                        <a:bodyPr/>
                        <a:lstStyle/>
                        <a:p>
                          <a:pPr algn="ctr">
                            <a:spcAft>
                              <a:spcPts val="0"/>
                            </a:spcAft>
                          </a:pPr>
                          <a:r>
                            <a:rPr lang="fr-FR" sz="1100">
                              <a:effectLst/>
                            </a:rPr>
                            <a:t>7 nm</a:t>
                          </a:r>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r>
                  <a:tr h="301032">
                    <a:tc>
                      <a:txBody>
                        <a:bodyPr/>
                        <a:lstStyle/>
                        <a:p>
                          <a:endParaRPr lang="fr-FR"/>
                        </a:p>
                      </a:txBody>
                      <a:tcPr marL="68580" marR="68580" marT="0" marB="0" anchor="ctr">
                        <a:blipFill rotWithShape="0">
                          <a:blip r:embed="rId5"/>
                          <a:stretch>
                            <a:fillRect l="-252" t="-667347" r="-86902" b="-489796"/>
                          </a:stretch>
                        </a:blipFill>
                      </a:tcPr>
                    </a:tc>
                    <a:tc>
                      <a:txBody>
                        <a:bodyPr/>
                        <a:lstStyle/>
                        <a:p>
                          <a:endParaRPr lang="fr-FR"/>
                        </a:p>
                      </a:txBody>
                      <a:tcPr marL="68580" marR="68580" marT="0" marB="0" anchor="ctr">
                        <a:blipFill rotWithShape="0">
                          <a:blip r:embed="rId5"/>
                          <a:stretch>
                            <a:fillRect l="-116716" t="-667347" r="-1173" b="-489796"/>
                          </a:stretch>
                        </a:blipFill>
                      </a:tcPr>
                    </a:tc>
                  </a:tr>
                  <a:tr h="275658">
                    <a:tc>
                      <a:txBody>
                        <a:bodyPr/>
                        <a:lstStyle/>
                        <a:p>
                          <a:endParaRPr lang="fr-FR"/>
                        </a:p>
                      </a:txBody>
                      <a:tcPr marL="68580" marR="68580" marT="0" marB="0" anchor="ctr">
                        <a:blipFill rotWithShape="0">
                          <a:blip r:embed="rId5"/>
                          <a:stretch>
                            <a:fillRect l="-252" t="-817391" r="-86902" b="-421739"/>
                          </a:stretch>
                        </a:blipFill>
                      </a:tcPr>
                    </a:tc>
                    <a:tc>
                      <a:txBody>
                        <a:bodyPr/>
                        <a:lstStyle/>
                        <a:p>
                          <a:pPr algn="ctr">
                            <a:spcAft>
                              <a:spcPts val="0"/>
                            </a:spcAft>
                          </a:pPr>
                          <a:r>
                            <a:rPr lang="fr-FR" sz="1100">
                              <a:effectLst/>
                            </a:rPr>
                            <a:t>12</a:t>
                          </a:r>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r>
                  <a:tr h="275658">
                    <a:tc>
                      <a:txBody>
                        <a:bodyPr/>
                        <a:lstStyle/>
                        <a:p>
                          <a:endParaRPr lang="fr-FR"/>
                        </a:p>
                      </a:txBody>
                      <a:tcPr marL="68580" marR="68580" marT="0" marB="0" anchor="ctr">
                        <a:blipFill rotWithShape="0">
                          <a:blip r:embed="rId5"/>
                          <a:stretch>
                            <a:fillRect l="-252" t="-937778" r="-86902" b="-331111"/>
                          </a:stretch>
                        </a:blipFill>
                      </a:tcPr>
                    </a:tc>
                    <a:tc>
                      <a:txBody>
                        <a:bodyPr/>
                        <a:lstStyle/>
                        <a:p>
                          <a:pPr algn="ctr">
                            <a:spcAft>
                              <a:spcPts val="0"/>
                            </a:spcAft>
                          </a:pPr>
                          <a:r>
                            <a:rPr lang="fr-FR" sz="1100">
                              <a:effectLst/>
                            </a:rPr>
                            <a:t>26</a:t>
                          </a:r>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r>
                  <a:tr h="275658">
                    <a:tc>
                      <a:txBody>
                        <a:bodyPr/>
                        <a:lstStyle/>
                        <a:p>
                          <a:endParaRPr lang="fr-FR"/>
                        </a:p>
                      </a:txBody>
                      <a:tcPr marL="68580" marR="68580" marT="0" marB="0" anchor="ctr">
                        <a:blipFill rotWithShape="0">
                          <a:blip r:embed="rId5"/>
                          <a:stretch>
                            <a:fillRect l="-252" t="-1037778" r="-86902" b="-231111"/>
                          </a:stretch>
                        </a:blipFill>
                      </a:tcPr>
                    </a:tc>
                    <a:tc>
                      <a:txBody>
                        <a:bodyPr/>
                        <a:lstStyle/>
                        <a:p>
                          <a:pPr algn="ctr">
                            <a:spcAft>
                              <a:spcPts val="0"/>
                            </a:spcAft>
                          </a:pPr>
                          <a:r>
                            <a:rPr lang="fr-FR" sz="1100">
                              <a:effectLst/>
                            </a:rPr>
                            <a:t>1 nm</a:t>
                          </a:r>
                          <a:endParaRPr lang="fr-FR" sz="1200">
                            <a:effectLst/>
                            <a:latin typeface="Calibri" panose="020F0502020204030204" pitchFamily="34" charset="0"/>
                            <a:ea typeface="MS Mincho"/>
                            <a:cs typeface="Arial" panose="020B0604020202020204" pitchFamily="34" charset="0"/>
                          </a:endParaRPr>
                        </a:p>
                      </a:txBody>
                      <a:tcPr marL="68580" marR="68580" marT="0" marB="0" anchor="ctr"/>
                    </a:tc>
                  </a:tr>
                  <a:tr h="619603">
                    <a:tc>
                      <a:txBody>
                        <a:bodyPr/>
                        <a:lstStyle/>
                        <a:p>
                          <a:endParaRPr lang="fr-FR"/>
                        </a:p>
                      </a:txBody>
                      <a:tcPr marL="68580" marR="68580" marT="0" marB="0" anchor="ctr">
                        <a:blipFill rotWithShape="0">
                          <a:blip r:embed="rId5"/>
                          <a:stretch>
                            <a:fillRect l="-252" t="-501961" r="-86902" b="-1961"/>
                          </a:stretch>
                        </a:blipFill>
                      </a:tcPr>
                    </a:tc>
                    <a:tc>
                      <a:txBody>
                        <a:bodyPr/>
                        <a:lstStyle/>
                        <a:p>
                          <a:pPr algn="ctr">
                            <a:spcAft>
                              <a:spcPts val="0"/>
                            </a:spcAft>
                          </a:pPr>
                          <a:r>
                            <a:rPr lang="fr-FR" sz="1100" dirty="0">
                              <a:effectLst/>
                            </a:rPr>
                            <a:t>0.124 ; 0.625 ; 0.137 ; 0.07 ; 0.122</a:t>
                          </a:r>
                          <a:endParaRPr lang="fr-FR" sz="1200" dirty="0">
                            <a:effectLst/>
                            <a:latin typeface="Calibri" panose="020F0502020204030204" pitchFamily="34" charset="0"/>
                            <a:ea typeface="MS Mincho"/>
                            <a:cs typeface="Arial" panose="020B0604020202020204" pitchFamily="34" charset="0"/>
                          </a:endParaRPr>
                        </a:p>
                      </a:txBody>
                      <a:tcPr marL="68580" marR="68580" marT="0" marB="0" anchor="ctr"/>
                    </a:tc>
                  </a:tr>
                </a:tbl>
              </a:graphicData>
            </a:graphic>
          </p:graphicFrame>
        </mc:Fallback>
      </mc:AlternateContent>
      <p:sp>
        <p:nvSpPr>
          <p:cNvPr id="11" name="Rectangle 2"/>
          <p:cNvSpPr>
            <a:spLocks noChangeArrowheads="1"/>
          </p:cNvSpPr>
          <p:nvPr/>
        </p:nvSpPr>
        <p:spPr bwMode="auto">
          <a:xfrm>
            <a:off x="3532188" y="28829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a:p>
        </p:txBody>
      </p:sp>
    </p:spTree>
    <p:extLst>
      <p:ext uri="{BB962C8B-B14F-4D97-AF65-F5344CB8AC3E}">
        <p14:creationId xmlns:p14="http://schemas.microsoft.com/office/powerpoint/2010/main" val="134163029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13</a:t>
            </a:fld>
            <a:endParaRPr lang="fr-FR" sz="1500" dirty="0">
              <a:solidFill>
                <a:schemeClr val="tx1">
                  <a:lumMod val="65000"/>
                  <a:lumOff val="35000"/>
                </a:schemeClr>
              </a:solidFill>
            </a:endParaRPr>
          </a:p>
        </p:txBody>
      </p:sp>
      <p:pic>
        <p:nvPicPr>
          <p:cNvPr id="16" name="Image 4"/>
          <p:cNvPicPr/>
          <p:nvPr/>
        </p:nvPicPr>
        <p:blipFill>
          <a:blip r:embed="rId3"/>
          <a:stretch/>
        </p:blipFill>
        <p:spPr>
          <a:xfrm>
            <a:off x="9028553" y="6310489"/>
            <a:ext cx="1067625" cy="443553"/>
          </a:xfrm>
          <a:prstGeom prst="rect">
            <a:avLst/>
          </a:prstGeom>
          <a:ln>
            <a:noFill/>
          </a:ln>
        </p:spPr>
      </p:pic>
      <p:pic>
        <p:nvPicPr>
          <p:cNvPr id="17" name="Image 5"/>
          <p:cNvPicPr/>
          <p:nvPr/>
        </p:nvPicPr>
        <p:blipFill>
          <a:blip r:embed="rId4"/>
          <a:stretch/>
        </p:blipFill>
        <p:spPr>
          <a:xfrm>
            <a:off x="10247931" y="6343350"/>
            <a:ext cx="840137" cy="377829"/>
          </a:xfrm>
          <a:prstGeom prst="rect">
            <a:avLst/>
          </a:prstGeom>
          <a:ln>
            <a:noFill/>
          </a:ln>
        </p:spPr>
      </p:pic>
      <p:sp>
        <p:nvSpPr>
          <p:cNvPr id="18" name="Title 1"/>
          <p:cNvSpPr txBox="1">
            <a:spLocks/>
          </p:cNvSpPr>
          <p:nvPr/>
        </p:nvSpPr>
        <p:spPr>
          <a:xfrm>
            <a:off x="1185342" y="76359"/>
            <a:ext cx="6072707" cy="42234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900" b="1" dirty="0">
                <a:solidFill>
                  <a:schemeClr val="bg1"/>
                </a:solidFill>
              </a:rPr>
              <a:t>Implémentation de la loi DD-CFC</a:t>
            </a:r>
          </a:p>
        </p:txBody>
      </p:sp>
      <p:sp>
        <p:nvSpPr>
          <p:cNvPr id="50" name="Subtitle 2"/>
          <p:cNvSpPr txBox="1">
            <a:spLocks/>
          </p:cNvSpPr>
          <p:nvPr/>
        </p:nvSpPr>
        <p:spPr>
          <a:xfrm>
            <a:off x="1347143" y="625303"/>
            <a:ext cx="4427359" cy="34968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fr-FR" sz="2000" b="1" dirty="0">
                <a:solidFill>
                  <a:schemeClr val="accent2">
                    <a:lumMod val="50000"/>
                  </a:schemeClr>
                </a:solidFill>
              </a:rPr>
              <a:t>Méthodologie d’implémentation</a:t>
            </a:r>
          </a:p>
        </p:txBody>
      </p:sp>
      <p:grpSp>
        <p:nvGrpSpPr>
          <p:cNvPr id="35" name="Group 15"/>
          <p:cNvGrpSpPr/>
          <p:nvPr/>
        </p:nvGrpSpPr>
        <p:grpSpPr>
          <a:xfrm>
            <a:off x="-92236" y="844041"/>
            <a:ext cx="1374645" cy="4434522"/>
            <a:chOff x="-93957" y="443991"/>
            <a:chExt cx="1037291" cy="4177024"/>
          </a:xfrm>
        </p:grpSpPr>
        <p:sp>
          <p:nvSpPr>
            <p:cNvPr id="36" name="TextBox 16"/>
            <p:cNvSpPr txBox="1"/>
            <p:nvPr/>
          </p:nvSpPr>
          <p:spPr>
            <a:xfrm>
              <a:off x="20601" y="443991"/>
              <a:ext cx="825389" cy="289905"/>
            </a:xfrm>
            <a:prstGeom prst="rect">
              <a:avLst/>
            </a:prstGeom>
            <a:noFill/>
          </p:spPr>
          <p:txBody>
            <a:bodyPr wrap="none" rtlCol="0">
              <a:spAutoFit/>
            </a:bodyPr>
            <a:lstStyle/>
            <a:p>
              <a:pPr algn="ctr"/>
              <a:r>
                <a:rPr lang="fr-FR" sz="1350" dirty="0">
                  <a:solidFill>
                    <a:schemeClr val="bg1">
                      <a:alpha val="35000"/>
                    </a:schemeClr>
                  </a:solidFill>
                  <a:effectLst>
                    <a:outerShdw dist="50800" sx="1000" sy="1000" algn="ctr" rotWithShape="0">
                      <a:srgbClr val="000000"/>
                    </a:outerShdw>
                  </a:effectLst>
                </a:rPr>
                <a:t>Introduction</a:t>
              </a:r>
            </a:p>
          </p:txBody>
        </p:sp>
        <p:sp>
          <p:nvSpPr>
            <p:cNvPr id="38" name="TextBox 18"/>
            <p:cNvSpPr txBox="1"/>
            <p:nvPr/>
          </p:nvSpPr>
          <p:spPr>
            <a:xfrm>
              <a:off x="-63553" y="1108949"/>
              <a:ext cx="977394" cy="478343"/>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Présentation de la loi DD-CFC</a:t>
              </a:r>
            </a:p>
          </p:txBody>
        </p:sp>
        <p:sp>
          <p:nvSpPr>
            <p:cNvPr id="57" name="TextBox 20"/>
            <p:cNvSpPr txBox="1"/>
            <p:nvPr/>
          </p:nvSpPr>
          <p:spPr>
            <a:xfrm>
              <a:off x="-55402" y="3946985"/>
              <a:ext cx="977394" cy="674030"/>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Caractérisation expérimentale et Simulation </a:t>
              </a:r>
            </a:p>
          </p:txBody>
        </p:sp>
        <p:sp>
          <p:nvSpPr>
            <p:cNvPr id="62" name="TextBox 22"/>
            <p:cNvSpPr txBox="1"/>
            <p:nvPr/>
          </p:nvSpPr>
          <p:spPr>
            <a:xfrm>
              <a:off x="-93957" y="2946011"/>
              <a:ext cx="1037291"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alpha val="59000"/>
                      </a:srgbClr>
                    </a:outerShdw>
                  </a:effectLst>
                </a:rPr>
                <a:t>Diagnostic de l’intégration du comportement</a:t>
              </a:r>
            </a:p>
          </p:txBody>
        </p:sp>
      </p:grpSp>
      <p:sp>
        <p:nvSpPr>
          <p:cNvPr id="40" name="TextBox 64"/>
          <p:cNvSpPr txBox="1"/>
          <p:nvPr/>
        </p:nvSpPr>
        <p:spPr>
          <a:xfrm>
            <a:off x="-59489" y="2406200"/>
            <a:ext cx="1334931" cy="715581"/>
          </a:xfrm>
          <a:prstGeom prst="rect">
            <a:avLst/>
          </a:prstGeom>
          <a:noFill/>
        </p:spPr>
        <p:txBody>
          <a:bodyPr wrap="square" rtlCol="0">
            <a:spAutoFit/>
          </a:bodyPr>
          <a:lstStyle/>
          <a:p>
            <a:pPr algn="ctr"/>
            <a:r>
              <a:rPr lang="fr-FR" sz="1350" dirty="0">
                <a:solidFill>
                  <a:schemeClr val="bg1"/>
                </a:solidFill>
                <a:effectLst>
                  <a:outerShdw dist="50800" sx="1000" sy="1000" algn="ctr" rotWithShape="0">
                    <a:srgbClr val="000000">
                      <a:alpha val="59000"/>
                    </a:srgbClr>
                  </a:outerShdw>
                </a:effectLst>
              </a:rPr>
              <a:t>Implémentation et validation du comportement</a:t>
            </a:r>
          </a:p>
        </p:txBody>
      </p:sp>
      <p:sp>
        <p:nvSpPr>
          <p:cNvPr id="41" name="Rectangle 40"/>
          <p:cNvSpPr/>
          <p:nvPr/>
        </p:nvSpPr>
        <p:spPr>
          <a:xfrm>
            <a:off x="1720986" y="1391824"/>
            <a:ext cx="9810789" cy="1477328"/>
          </a:xfrm>
          <a:prstGeom prst="rect">
            <a:avLst/>
          </a:prstGeom>
        </p:spPr>
        <p:txBody>
          <a:bodyPr wrap="square" anchor="ctr">
            <a:spAutoFit/>
          </a:bodyPr>
          <a:lstStyle/>
          <a:p>
            <a:pPr marL="285750" indent="-285750">
              <a:buFont typeface="Arial" panose="020B0604020202020204" pitchFamily="34" charset="0"/>
              <a:buChar char="•"/>
            </a:pPr>
            <a:r>
              <a:rPr lang="fr-FR" dirty="0">
                <a:solidFill>
                  <a:srgbClr val="494949"/>
                </a:solidFill>
              </a:rPr>
              <a:t>Méthode d’intégration </a:t>
            </a:r>
            <a:r>
              <a:rPr lang="fr-FR" dirty="0">
                <a:solidFill>
                  <a:srgbClr val="494949"/>
                </a:solidFill>
                <a:sym typeface="Wingdings" panose="05000000000000000000" pitchFamily="2" charset="2"/>
              </a:rPr>
              <a:t>: Schéma d’intégration implicite par la méthode Newton.</a:t>
            </a:r>
          </a:p>
          <a:p>
            <a:r>
              <a:rPr lang="fr-FR" dirty="0">
                <a:solidFill>
                  <a:srgbClr val="494949"/>
                </a:solidFill>
                <a:sym typeface="Wingdings" panose="05000000000000000000" pitchFamily="2" charset="2"/>
              </a:rPr>
              <a:t>                                                 Important nombre de variables internes  56.</a:t>
            </a:r>
          </a:p>
          <a:p>
            <a:r>
              <a:rPr lang="fr-FR" dirty="0" smtClean="0">
                <a:solidFill>
                  <a:srgbClr val="494949"/>
                </a:solidFill>
                <a:sym typeface="Wingdings" panose="05000000000000000000" pitchFamily="2" charset="2"/>
              </a:rPr>
              <a:t>                                           </a:t>
            </a:r>
            <a:endParaRPr lang="fr-FR" dirty="0">
              <a:solidFill>
                <a:srgbClr val="494949"/>
              </a:solidFill>
              <a:sym typeface="Wingdings" panose="05000000000000000000" pitchFamily="2" charset="2"/>
            </a:endParaRPr>
          </a:p>
          <a:p>
            <a:pPr marL="285750" indent="-285750">
              <a:buFont typeface="Arial" panose="020B0604020202020204" pitchFamily="34" charset="0"/>
              <a:buChar char="•"/>
            </a:pPr>
            <a:r>
              <a:rPr lang="fr-FR" dirty="0">
                <a:solidFill>
                  <a:srgbClr val="494949"/>
                </a:solidFill>
                <a:sym typeface="Wingdings" panose="05000000000000000000" pitchFamily="2" charset="2"/>
              </a:rPr>
              <a:t>Outil d’implémentation : Module d’intégration de comportement MFront.</a:t>
            </a:r>
          </a:p>
          <a:p>
            <a:r>
              <a:rPr lang="fr-FR" dirty="0">
                <a:solidFill>
                  <a:srgbClr val="494949"/>
                </a:solidFill>
                <a:sym typeface="Wingdings" panose="05000000000000000000" pitchFamily="2" charset="2"/>
              </a:rPr>
              <a:t>                                                  </a:t>
            </a:r>
          </a:p>
        </p:txBody>
      </p:sp>
      <p:sp>
        <p:nvSpPr>
          <p:cNvPr id="42" name="Subtitle 2"/>
          <p:cNvSpPr txBox="1">
            <a:spLocks/>
          </p:cNvSpPr>
          <p:nvPr/>
        </p:nvSpPr>
        <p:spPr>
          <a:xfrm>
            <a:off x="1378071" y="3121781"/>
            <a:ext cx="4427359" cy="34968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fr-FR" sz="2000" b="1" dirty="0">
                <a:solidFill>
                  <a:schemeClr val="accent2">
                    <a:lumMod val="50000"/>
                  </a:schemeClr>
                </a:solidFill>
              </a:rPr>
              <a:t>Calcul de la matrice jacobienne</a:t>
            </a:r>
          </a:p>
        </p:txBody>
      </p:sp>
      <p:sp>
        <p:nvSpPr>
          <p:cNvPr id="43" name="Rectangle 42">
            <a:extLst>
              <a:ext uri="{FF2B5EF4-FFF2-40B4-BE49-F238E27FC236}">
                <a16:creationId xmlns="" xmlns:a16="http://schemas.microsoft.com/office/drawing/2014/main" id="{6A1A4E9E-19D8-4E86-817F-855710F8E779}"/>
              </a:ext>
            </a:extLst>
          </p:cNvPr>
          <p:cNvSpPr/>
          <p:nvPr/>
        </p:nvSpPr>
        <p:spPr>
          <a:xfrm>
            <a:off x="1500456" y="4562982"/>
            <a:ext cx="2091295" cy="323165"/>
          </a:xfrm>
          <a:prstGeom prst="rect">
            <a:avLst/>
          </a:prstGeom>
        </p:spPr>
        <p:txBody>
          <a:bodyPr wrap="square">
            <a:spAutoFit/>
          </a:bodyPr>
          <a:lstStyle/>
          <a:p>
            <a:pPr>
              <a:lnSpc>
                <a:spcPts val="1780"/>
              </a:lnSpc>
            </a:pPr>
            <a:r>
              <a:rPr lang="fr-FR" sz="1600" u="sng" dirty="0">
                <a:solidFill>
                  <a:schemeClr val="tx1">
                    <a:lumMod val="65000"/>
                    <a:lumOff val="35000"/>
                  </a:schemeClr>
                </a:solidFill>
              </a:rPr>
              <a:t>Système à résoudre </a:t>
            </a:r>
            <a:r>
              <a:rPr lang="fr-FR" sz="1600" dirty="0">
                <a:solidFill>
                  <a:schemeClr val="tx1">
                    <a:lumMod val="65000"/>
                    <a:lumOff val="35000"/>
                  </a:schemeClr>
                </a:solidFill>
              </a:rPr>
              <a:t>:</a:t>
            </a:r>
          </a:p>
        </p:txBody>
      </p:sp>
      <p:sp>
        <p:nvSpPr>
          <p:cNvPr id="44" name="Rectangle 43">
            <a:extLst>
              <a:ext uri="{FF2B5EF4-FFF2-40B4-BE49-F238E27FC236}">
                <a16:creationId xmlns="" xmlns:a16="http://schemas.microsoft.com/office/drawing/2014/main" id="{01FD5582-2BB3-4A34-9D35-4DA2E0966B1B}"/>
              </a:ext>
            </a:extLst>
          </p:cNvPr>
          <p:cNvSpPr/>
          <p:nvPr/>
        </p:nvSpPr>
        <p:spPr>
          <a:xfrm>
            <a:off x="6104227" y="4202459"/>
            <a:ext cx="2829376" cy="323165"/>
          </a:xfrm>
          <a:prstGeom prst="rect">
            <a:avLst/>
          </a:prstGeom>
        </p:spPr>
        <p:txBody>
          <a:bodyPr wrap="square">
            <a:spAutoFit/>
          </a:bodyPr>
          <a:lstStyle/>
          <a:p>
            <a:pPr>
              <a:lnSpc>
                <a:spcPts val="1780"/>
              </a:lnSpc>
            </a:pPr>
            <a:r>
              <a:rPr lang="fr-FR" sz="1600" u="sng" dirty="0">
                <a:solidFill>
                  <a:schemeClr val="tx1">
                    <a:lumMod val="65000"/>
                    <a:lumOff val="35000"/>
                  </a:schemeClr>
                </a:solidFill>
              </a:rPr>
              <a:t>Matrice jacobienne calculée </a:t>
            </a:r>
            <a:r>
              <a:rPr lang="fr-FR" sz="1600" dirty="0">
                <a:solidFill>
                  <a:schemeClr val="tx1">
                    <a:lumMod val="65000"/>
                    <a:lumOff val="35000"/>
                  </a:schemeClr>
                </a:solidFill>
              </a:rPr>
              <a:t>:</a:t>
            </a:r>
          </a:p>
        </p:txBody>
      </p:sp>
      <p:pic>
        <p:nvPicPr>
          <p:cNvPr id="45" name="Image 44">
            <a:extLst>
              <a:ext uri="{FF2B5EF4-FFF2-40B4-BE49-F238E27FC236}">
                <a16:creationId xmlns="" xmlns:a16="http://schemas.microsoft.com/office/drawing/2014/main" id="{0DF044C3-7FCF-496A-8256-A8F69421B7AF}"/>
              </a:ext>
            </a:extLst>
          </p:cNvPr>
          <p:cNvPicPr>
            <a:picLocks noChangeAspect="1"/>
          </p:cNvPicPr>
          <p:nvPr/>
        </p:nvPicPr>
        <p:blipFill>
          <a:blip r:embed="rId5"/>
          <a:stretch>
            <a:fillRect/>
          </a:stretch>
        </p:blipFill>
        <p:spPr>
          <a:xfrm>
            <a:off x="1556314" y="4967439"/>
            <a:ext cx="4432604" cy="867524"/>
          </a:xfrm>
          <a:prstGeom prst="rect">
            <a:avLst/>
          </a:prstGeom>
        </p:spPr>
      </p:pic>
      <p:sp>
        <p:nvSpPr>
          <p:cNvPr id="47" name="Rectangle 46"/>
          <p:cNvSpPr/>
          <p:nvPr/>
        </p:nvSpPr>
        <p:spPr>
          <a:xfrm>
            <a:off x="1500456" y="3629572"/>
            <a:ext cx="9413985" cy="369332"/>
          </a:xfrm>
          <a:prstGeom prst="rect">
            <a:avLst/>
          </a:prstGeom>
        </p:spPr>
        <p:txBody>
          <a:bodyPr wrap="square">
            <a:spAutoFit/>
          </a:bodyPr>
          <a:lstStyle/>
          <a:p>
            <a:pPr marL="285750" indent="-285750">
              <a:buFont typeface="Arial" panose="020B0604020202020204" pitchFamily="34" charset="0"/>
              <a:buChar char="•"/>
            </a:pPr>
            <a:r>
              <a:rPr lang="fr-FR" dirty="0">
                <a:solidFill>
                  <a:srgbClr val="494949"/>
                </a:solidFill>
              </a:rPr>
              <a:t>Implémentation de la matrice jacobienne </a:t>
            </a:r>
            <a:r>
              <a:rPr lang="fr-FR" dirty="0">
                <a:solidFill>
                  <a:srgbClr val="494949"/>
                </a:solidFill>
                <a:sym typeface="Wingdings" panose="05000000000000000000" pitchFamily="2" charset="2"/>
              </a:rPr>
              <a:t>  </a:t>
            </a:r>
            <a:r>
              <a:rPr lang="fr-FR" b="1" dirty="0" smtClean="0">
                <a:solidFill>
                  <a:srgbClr val="C00000"/>
                </a:solidFill>
                <a:sym typeface="Wingdings" panose="05000000000000000000" pitchFamily="2" charset="2"/>
              </a:rPr>
              <a:t>Temps </a:t>
            </a:r>
            <a:r>
              <a:rPr lang="fr-FR" b="1" dirty="0">
                <a:solidFill>
                  <a:srgbClr val="C00000"/>
                </a:solidFill>
                <a:sym typeface="Wingdings" panose="05000000000000000000" pitchFamily="2" charset="2"/>
              </a:rPr>
              <a:t>de </a:t>
            </a:r>
            <a:r>
              <a:rPr lang="fr-FR" b="1" dirty="0" smtClean="0">
                <a:solidFill>
                  <a:srgbClr val="C00000"/>
                </a:solidFill>
                <a:sym typeface="Wingdings" panose="05000000000000000000" pitchFamily="2" charset="2"/>
              </a:rPr>
              <a:t>calcul divisé par deux environ</a:t>
            </a:r>
            <a:endParaRPr lang="fr-FR" b="1" dirty="0">
              <a:solidFill>
                <a:srgbClr val="C00000"/>
              </a:solidFill>
            </a:endParaRPr>
          </a:p>
        </p:txBody>
      </p:sp>
      <p:pic>
        <p:nvPicPr>
          <p:cNvPr id="2" name="Image 1"/>
          <p:cNvPicPr>
            <a:picLocks noChangeAspect="1"/>
          </p:cNvPicPr>
          <p:nvPr/>
        </p:nvPicPr>
        <p:blipFill>
          <a:blip r:embed="rId6"/>
          <a:stretch>
            <a:fillRect/>
          </a:stretch>
        </p:blipFill>
        <p:spPr>
          <a:xfrm>
            <a:off x="6180878" y="4562982"/>
            <a:ext cx="5505450" cy="1495425"/>
          </a:xfrm>
          <a:prstGeom prst="rect">
            <a:avLst/>
          </a:prstGeom>
        </p:spPr>
      </p:pic>
      <p:sp>
        <p:nvSpPr>
          <p:cNvPr id="65"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sp>
        <p:nvSpPr>
          <p:cNvPr id="27" name="TextBox 17"/>
          <p:cNvSpPr txBox="1"/>
          <p:nvPr/>
        </p:nvSpPr>
        <p:spPr>
          <a:xfrm>
            <a:off x="-23810" y="5617449"/>
            <a:ext cx="1272721" cy="300082"/>
          </a:xfrm>
          <a:prstGeom prst="rect">
            <a:avLst/>
          </a:prstGeom>
          <a:noFill/>
        </p:spPr>
        <p:txBody>
          <a:bodyPr wrap="none" rtlCol="0">
            <a:spAutoFit/>
          </a:bodyPr>
          <a:lstStyle/>
          <a:p>
            <a:r>
              <a:rPr lang="fr-FR" sz="1350" dirty="0">
                <a:solidFill>
                  <a:schemeClr val="bg1">
                    <a:alpha val="35000"/>
                  </a:schemeClr>
                </a:solidFill>
                <a:effectLst>
                  <a:outerShdw dist="50800" sx="1000" sy="1000" algn="ctr" rotWithShape="0">
                    <a:srgbClr val="000000"/>
                  </a:outerShdw>
                </a:effectLst>
              </a:rPr>
              <a:t>Bilan de l’étude</a:t>
            </a:r>
          </a:p>
        </p:txBody>
      </p:sp>
    </p:spTree>
    <p:extLst>
      <p:ext uri="{BB962C8B-B14F-4D97-AF65-F5344CB8AC3E}">
        <p14:creationId xmlns:p14="http://schemas.microsoft.com/office/powerpoint/2010/main" val="3154051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P spid="44" grpId="0"/>
      <p:bldP spid="4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14</a:t>
            </a:fld>
            <a:endParaRPr lang="fr-FR" sz="1500" dirty="0">
              <a:solidFill>
                <a:schemeClr val="tx1">
                  <a:lumMod val="65000"/>
                  <a:lumOff val="35000"/>
                </a:schemeClr>
              </a:solidFill>
            </a:endParaRPr>
          </a:p>
        </p:txBody>
      </p:sp>
      <p:pic>
        <p:nvPicPr>
          <p:cNvPr id="16" name="Image 4"/>
          <p:cNvPicPr/>
          <p:nvPr/>
        </p:nvPicPr>
        <p:blipFill>
          <a:blip r:embed="rId3"/>
          <a:stretch/>
        </p:blipFill>
        <p:spPr>
          <a:xfrm>
            <a:off x="9028553" y="6310489"/>
            <a:ext cx="1067625" cy="443553"/>
          </a:xfrm>
          <a:prstGeom prst="rect">
            <a:avLst/>
          </a:prstGeom>
          <a:ln>
            <a:noFill/>
          </a:ln>
        </p:spPr>
      </p:pic>
      <p:pic>
        <p:nvPicPr>
          <p:cNvPr id="17" name="Image 5"/>
          <p:cNvPicPr/>
          <p:nvPr/>
        </p:nvPicPr>
        <p:blipFill>
          <a:blip r:embed="rId4"/>
          <a:stretch/>
        </p:blipFill>
        <p:spPr>
          <a:xfrm>
            <a:off x="10247931" y="6343350"/>
            <a:ext cx="840137" cy="377829"/>
          </a:xfrm>
          <a:prstGeom prst="rect">
            <a:avLst/>
          </a:prstGeom>
          <a:ln>
            <a:noFill/>
          </a:ln>
        </p:spPr>
      </p:pic>
      <p:sp>
        <p:nvSpPr>
          <p:cNvPr id="50" name="Subtitle 2"/>
          <p:cNvSpPr txBox="1">
            <a:spLocks/>
          </p:cNvSpPr>
          <p:nvPr/>
        </p:nvSpPr>
        <p:spPr>
          <a:xfrm>
            <a:off x="1347143" y="625303"/>
            <a:ext cx="4427359" cy="34968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fr-FR" sz="2000" b="1" dirty="0">
                <a:solidFill>
                  <a:schemeClr val="accent2">
                    <a:lumMod val="50000"/>
                  </a:schemeClr>
                </a:solidFill>
              </a:rPr>
              <a:t>Objectifs</a:t>
            </a:r>
          </a:p>
        </p:txBody>
      </p:sp>
      <p:grpSp>
        <p:nvGrpSpPr>
          <p:cNvPr id="35" name="Group 15"/>
          <p:cNvGrpSpPr/>
          <p:nvPr/>
        </p:nvGrpSpPr>
        <p:grpSpPr>
          <a:xfrm>
            <a:off x="-92236" y="844041"/>
            <a:ext cx="1374645" cy="4434522"/>
            <a:chOff x="-93957" y="443991"/>
            <a:chExt cx="1037291" cy="4177024"/>
          </a:xfrm>
        </p:grpSpPr>
        <p:sp>
          <p:nvSpPr>
            <p:cNvPr id="36" name="TextBox 16"/>
            <p:cNvSpPr txBox="1"/>
            <p:nvPr/>
          </p:nvSpPr>
          <p:spPr>
            <a:xfrm>
              <a:off x="20601" y="443991"/>
              <a:ext cx="825389" cy="289905"/>
            </a:xfrm>
            <a:prstGeom prst="rect">
              <a:avLst/>
            </a:prstGeom>
            <a:noFill/>
          </p:spPr>
          <p:txBody>
            <a:bodyPr wrap="none" rtlCol="0">
              <a:spAutoFit/>
            </a:bodyPr>
            <a:lstStyle/>
            <a:p>
              <a:pPr algn="ctr"/>
              <a:r>
                <a:rPr lang="fr-FR" sz="1350" dirty="0">
                  <a:solidFill>
                    <a:schemeClr val="bg1">
                      <a:alpha val="35000"/>
                    </a:schemeClr>
                  </a:solidFill>
                  <a:effectLst>
                    <a:outerShdw dist="50800" sx="1000" sy="1000" algn="ctr" rotWithShape="0">
                      <a:srgbClr val="000000"/>
                    </a:outerShdw>
                  </a:effectLst>
                </a:rPr>
                <a:t>Introduction</a:t>
              </a:r>
            </a:p>
          </p:txBody>
        </p:sp>
        <p:sp>
          <p:nvSpPr>
            <p:cNvPr id="38" name="TextBox 18"/>
            <p:cNvSpPr txBox="1"/>
            <p:nvPr/>
          </p:nvSpPr>
          <p:spPr>
            <a:xfrm>
              <a:off x="-63553" y="1108949"/>
              <a:ext cx="977394" cy="478343"/>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Présentation de la loi DD-CFC</a:t>
              </a:r>
            </a:p>
          </p:txBody>
        </p:sp>
        <p:sp>
          <p:nvSpPr>
            <p:cNvPr id="57" name="TextBox 20"/>
            <p:cNvSpPr txBox="1"/>
            <p:nvPr/>
          </p:nvSpPr>
          <p:spPr>
            <a:xfrm>
              <a:off x="-55402" y="3946985"/>
              <a:ext cx="977394" cy="674030"/>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Caractérisation expérimentale et Simulation </a:t>
              </a:r>
            </a:p>
          </p:txBody>
        </p:sp>
        <p:sp>
          <p:nvSpPr>
            <p:cNvPr id="62" name="TextBox 22"/>
            <p:cNvSpPr txBox="1"/>
            <p:nvPr/>
          </p:nvSpPr>
          <p:spPr>
            <a:xfrm>
              <a:off x="-93957" y="2946011"/>
              <a:ext cx="1037291"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alpha val="59000"/>
                      </a:srgbClr>
                    </a:outerShdw>
                  </a:effectLst>
                </a:rPr>
                <a:t>Diagnostic de l’intégration du comportement</a:t>
              </a:r>
            </a:p>
          </p:txBody>
        </p:sp>
      </p:grpSp>
      <p:sp>
        <p:nvSpPr>
          <p:cNvPr id="40" name="TextBox 64"/>
          <p:cNvSpPr txBox="1"/>
          <p:nvPr/>
        </p:nvSpPr>
        <p:spPr>
          <a:xfrm>
            <a:off x="-59489" y="2406200"/>
            <a:ext cx="1334931" cy="715581"/>
          </a:xfrm>
          <a:prstGeom prst="rect">
            <a:avLst/>
          </a:prstGeom>
          <a:noFill/>
        </p:spPr>
        <p:txBody>
          <a:bodyPr wrap="square" rtlCol="0">
            <a:spAutoFit/>
          </a:bodyPr>
          <a:lstStyle/>
          <a:p>
            <a:pPr algn="ctr"/>
            <a:r>
              <a:rPr lang="fr-FR" sz="1350" dirty="0">
                <a:solidFill>
                  <a:schemeClr val="bg1"/>
                </a:solidFill>
                <a:effectLst>
                  <a:outerShdw dist="50800" sx="1000" sy="1000" algn="ctr" rotWithShape="0">
                    <a:srgbClr val="000000">
                      <a:alpha val="59000"/>
                    </a:srgbClr>
                  </a:outerShdw>
                </a:effectLst>
              </a:rPr>
              <a:t>Implémentation et validation du comportement</a:t>
            </a:r>
          </a:p>
        </p:txBody>
      </p:sp>
      <p:sp>
        <p:nvSpPr>
          <p:cNvPr id="47" name="Rectangle 46"/>
          <p:cNvSpPr/>
          <p:nvPr/>
        </p:nvSpPr>
        <p:spPr>
          <a:xfrm>
            <a:off x="1482187" y="1135681"/>
            <a:ext cx="10310544" cy="1509965"/>
          </a:xfrm>
          <a:prstGeom prst="rect">
            <a:avLst/>
          </a:prstGeom>
        </p:spPr>
        <p:txBody>
          <a:bodyPr wrap="square">
            <a:spAutoFit/>
          </a:bodyPr>
          <a:lstStyle/>
          <a:p>
            <a:pPr marL="285750" indent="-285750">
              <a:buFont typeface="Arial" panose="020B0604020202020204" pitchFamily="34" charset="0"/>
              <a:buChar char="•"/>
            </a:pPr>
            <a:r>
              <a:rPr lang="fr-FR" dirty="0">
                <a:solidFill>
                  <a:srgbClr val="494949"/>
                </a:solidFill>
              </a:rPr>
              <a:t>Combien de systèmes « actifs » si l’on effectue une traction selon plusieurs directions de sollicitation ?</a:t>
            </a:r>
            <a:endParaRPr lang="fr-FR" dirty="0"/>
          </a:p>
          <a:p>
            <a:pPr marL="285750" indent="-285750">
              <a:buFont typeface="Arial" panose="020B0604020202020204" pitchFamily="34" charset="0"/>
              <a:buChar char="•"/>
            </a:pPr>
            <a:r>
              <a:rPr lang="fr-FR" dirty="0">
                <a:solidFill>
                  <a:srgbClr val="494949"/>
                </a:solidFill>
              </a:rPr>
              <a:t>Comparer l’activité des systèmes de glissement donnée par la loi de Schmid et la simulation numérique.</a:t>
            </a:r>
          </a:p>
          <a:p>
            <a:pPr marL="285750" indent="-285750">
              <a:buFont typeface="Arial" panose="020B0604020202020204" pitchFamily="34" charset="0"/>
              <a:buChar char="•"/>
            </a:pPr>
            <a:r>
              <a:rPr lang="fr-FR" dirty="0">
                <a:solidFill>
                  <a:srgbClr val="494949"/>
                </a:solidFill>
              </a:rPr>
              <a:t>Valider la réponse mécanique attendu par la loi DD-CFC.</a:t>
            </a:r>
          </a:p>
          <a:p>
            <a:endParaRPr lang="fr-FR" dirty="0"/>
          </a:p>
          <a:p>
            <a:r>
              <a:rPr lang="fr-FR" dirty="0">
                <a:solidFill>
                  <a:srgbClr val="494949"/>
                </a:solidFill>
              </a:rPr>
              <a:t> </a:t>
            </a:r>
            <a:endParaRPr lang="fr-FR" dirty="0"/>
          </a:p>
        </p:txBody>
      </p:sp>
      <p:sp>
        <p:nvSpPr>
          <p:cNvPr id="27" name="Title 1"/>
          <p:cNvSpPr txBox="1">
            <a:spLocks/>
          </p:cNvSpPr>
          <p:nvPr/>
        </p:nvSpPr>
        <p:spPr>
          <a:xfrm>
            <a:off x="1185342" y="76359"/>
            <a:ext cx="7044258" cy="42234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900" b="1" dirty="0">
                <a:solidFill>
                  <a:schemeClr val="bg1"/>
                </a:solidFill>
              </a:rPr>
              <a:t>Validation de l’implémentation numérique</a:t>
            </a:r>
          </a:p>
        </p:txBody>
      </p:sp>
      <p:sp>
        <p:nvSpPr>
          <p:cNvPr id="28" name="Subtitle 2"/>
          <p:cNvSpPr txBox="1">
            <a:spLocks/>
          </p:cNvSpPr>
          <p:nvPr/>
        </p:nvSpPr>
        <p:spPr>
          <a:xfrm>
            <a:off x="1370936" y="2324103"/>
            <a:ext cx="4427359" cy="34968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fr-FR" sz="2000" b="1" dirty="0">
                <a:solidFill>
                  <a:schemeClr val="accent2">
                    <a:lumMod val="50000"/>
                  </a:schemeClr>
                </a:solidFill>
              </a:rPr>
              <a:t>Démarche de validation</a:t>
            </a:r>
          </a:p>
        </p:txBody>
      </p:sp>
      <p:sp>
        <p:nvSpPr>
          <p:cNvPr id="31"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sp>
        <p:nvSpPr>
          <p:cNvPr id="24" name="TextBox 17"/>
          <p:cNvSpPr txBox="1"/>
          <p:nvPr/>
        </p:nvSpPr>
        <p:spPr>
          <a:xfrm>
            <a:off x="-23810" y="5617449"/>
            <a:ext cx="1272721" cy="300082"/>
          </a:xfrm>
          <a:prstGeom prst="rect">
            <a:avLst/>
          </a:prstGeom>
          <a:noFill/>
        </p:spPr>
        <p:txBody>
          <a:bodyPr wrap="none" rtlCol="0">
            <a:spAutoFit/>
          </a:bodyPr>
          <a:lstStyle/>
          <a:p>
            <a:r>
              <a:rPr lang="fr-FR" sz="1350" dirty="0">
                <a:solidFill>
                  <a:schemeClr val="bg1">
                    <a:alpha val="35000"/>
                  </a:schemeClr>
                </a:solidFill>
                <a:effectLst>
                  <a:outerShdw dist="50800" sx="1000" sy="1000" algn="ctr" rotWithShape="0">
                    <a:srgbClr val="000000"/>
                  </a:outerShdw>
                </a:effectLst>
              </a:rPr>
              <a:t>Bilan de l’étude</a:t>
            </a:r>
          </a:p>
        </p:txBody>
      </p:sp>
      <p:grpSp>
        <p:nvGrpSpPr>
          <p:cNvPr id="3" name="Groupe 2"/>
          <p:cNvGrpSpPr/>
          <p:nvPr/>
        </p:nvGrpSpPr>
        <p:grpSpPr>
          <a:xfrm>
            <a:off x="2255151" y="2851859"/>
            <a:ext cx="3459639" cy="513102"/>
            <a:chOff x="1998481" y="3500302"/>
            <a:chExt cx="3459639" cy="513102"/>
          </a:xfrm>
        </p:grpSpPr>
        <p:sp>
          <p:nvSpPr>
            <p:cNvPr id="23" name="Rounded Rectangle 74"/>
            <p:cNvSpPr/>
            <p:nvPr/>
          </p:nvSpPr>
          <p:spPr>
            <a:xfrm>
              <a:off x="1998481" y="3500302"/>
              <a:ext cx="3459639" cy="513102"/>
            </a:xfrm>
            <a:prstGeom prst="roundRect">
              <a:avLst/>
            </a:prstGeom>
            <a:noFill/>
            <a:ln w="127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90000"/>
                  </a:schemeClr>
                </a:solidFill>
              </a:endParaRPr>
            </a:p>
          </p:txBody>
        </p:sp>
        <p:sp>
          <p:nvSpPr>
            <p:cNvPr id="25" name="Rectangle 24"/>
            <p:cNvSpPr/>
            <p:nvPr/>
          </p:nvSpPr>
          <p:spPr>
            <a:xfrm>
              <a:off x="2067261" y="3587791"/>
              <a:ext cx="3272499" cy="369332"/>
            </a:xfrm>
            <a:prstGeom prst="rect">
              <a:avLst/>
            </a:prstGeom>
          </p:spPr>
          <p:txBody>
            <a:bodyPr wrap="none">
              <a:spAutoFit/>
            </a:bodyPr>
            <a:lstStyle/>
            <a:p>
              <a:pPr algn="ctr"/>
              <a:r>
                <a:rPr lang="fr-FR" b="1" dirty="0">
                  <a:solidFill>
                    <a:schemeClr val="tx1">
                      <a:lumMod val="65000"/>
                      <a:lumOff val="35000"/>
                    </a:schemeClr>
                  </a:solidFill>
                </a:rPr>
                <a:t>Simulation sur un point matériel</a:t>
              </a:r>
            </a:p>
          </p:txBody>
        </p:sp>
      </p:grpSp>
      <p:grpSp>
        <p:nvGrpSpPr>
          <p:cNvPr id="32" name="Groupe 31"/>
          <p:cNvGrpSpPr/>
          <p:nvPr/>
        </p:nvGrpSpPr>
        <p:grpSpPr>
          <a:xfrm>
            <a:off x="7090698" y="2867463"/>
            <a:ext cx="3997370" cy="513102"/>
            <a:chOff x="1757601" y="3500302"/>
            <a:chExt cx="3997370" cy="513102"/>
          </a:xfrm>
        </p:grpSpPr>
        <p:sp>
          <p:nvSpPr>
            <p:cNvPr id="33" name="Rounded Rectangle 74"/>
            <p:cNvSpPr/>
            <p:nvPr/>
          </p:nvSpPr>
          <p:spPr>
            <a:xfrm>
              <a:off x="1757601" y="3500302"/>
              <a:ext cx="3997370" cy="513102"/>
            </a:xfrm>
            <a:prstGeom prst="roundRect">
              <a:avLst/>
            </a:prstGeom>
            <a:noFill/>
            <a:ln w="127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90000"/>
                  </a:schemeClr>
                </a:solidFill>
              </a:endParaRPr>
            </a:p>
          </p:txBody>
        </p:sp>
        <p:sp>
          <p:nvSpPr>
            <p:cNvPr id="34" name="Rectangle 33"/>
            <p:cNvSpPr/>
            <p:nvPr/>
          </p:nvSpPr>
          <p:spPr>
            <a:xfrm>
              <a:off x="1776455" y="3578364"/>
              <a:ext cx="3891836" cy="369332"/>
            </a:xfrm>
            <a:prstGeom prst="rect">
              <a:avLst/>
            </a:prstGeom>
          </p:spPr>
          <p:txBody>
            <a:bodyPr wrap="none">
              <a:spAutoFit/>
            </a:bodyPr>
            <a:lstStyle/>
            <a:p>
              <a:pPr algn="ctr"/>
              <a:r>
                <a:rPr lang="fr-FR" b="1" dirty="0">
                  <a:solidFill>
                    <a:schemeClr val="tx1">
                      <a:lumMod val="65000"/>
                      <a:lumOff val="35000"/>
                    </a:schemeClr>
                  </a:solidFill>
                </a:rPr>
                <a:t>Calcul analytique du facteur de Schmid</a:t>
              </a:r>
            </a:p>
          </p:txBody>
        </p:sp>
      </p:grpSp>
      <p:sp>
        <p:nvSpPr>
          <p:cNvPr id="37" name="Striped Right Arrow 67"/>
          <p:cNvSpPr/>
          <p:nvPr/>
        </p:nvSpPr>
        <p:spPr>
          <a:xfrm rot="3012692">
            <a:off x="3920914" y="3766171"/>
            <a:ext cx="676269" cy="150144"/>
          </a:xfrm>
          <a:prstGeom prst="stripedRightArrow">
            <a:avLst>
              <a:gd name="adj1" fmla="val 28064"/>
              <a:gd name="adj2" fmla="val 90870"/>
            </a:avLst>
          </a:prstGeom>
          <a:gradFill>
            <a:gsLst>
              <a:gs pos="0">
                <a:schemeClr val="bg1">
                  <a:lumMod val="50000"/>
                </a:schemeClr>
              </a:gs>
              <a:gs pos="100000">
                <a:schemeClr val="bg2">
                  <a:lumMod val="2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Striped Right Arrow 67"/>
          <p:cNvSpPr/>
          <p:nvPr/>
        </p:nvSpPr>
        <p:spPr>
          <a:xfrm rot="7423243">
            <a:off x="8588754" y="3716191"/>
            <a:ext cx="676269" cy="150144"/>
          </a:xfrm>
          <a:prstGeom prst="stripedRightArrow">
            <a:avLst>
              <a:gd name="adj1" fmla="val 28064"/>
              <a:gd name="adj2" fmla="val 90870"/>
            </a:avLst>
          </a:prstGeom>
          <a:gradFill>
            <a:gsLst>
              <a:gs pos="0">
                <a:schemeClr val="bg1">
                  <a:lumMod val="50000"/>
                </a:schemeClr>
              </a:gs>
              <a:gs pos="100000">
                <a:schemeClr val="bg2">
                  <a:lumMod val="2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ZoneTexte 40"/>
          <p:cNvSpPr txBox="1"/>
          <p:nvPr/>
        </p:nvSpPr>
        <p:spPr>
          <a:xfrm>
            <a:off x="3662498" y="4216465"/>
            <a:ext cx="5949921" cy="923330"/>
          </a:xfrm>
          <a:prstGeom prst="rect">
            <a:avLst/>
          </a:prstGeom>
          <a:noFill/>
          <a:ln w="19050">
            <a:solidFill>
              <a:schemeClr val="accent6">
                <a:lumMod val="75000"/>
              </a:schemeClr>
            </a:solidFill>
          </a:ln>
        </p:spPr>
        <p:txBody>
          <a:bodyPr wrap="square" rtlCol="0">
            <a:spAutoFit/>
          </a:bodyPr>
          <a:lstStyle/>
          <a:p>
            <a:pPr algn="ctr"/>
            <a:r>
              <a:rPr lang="fr-FR" dirty="0"/>
              <a:t>Nombre de systèmes de glissement activés</a:t>
            </a:r>
          </a:p>
          <a:p>
            <a:pPr algn="ctr"/>
            <a:r>
              <a:rPr lang="fr-FR" dirty="0"/>
              <a:t> Ordre d’activation des systèmes de glissement</a:t>
            </a:r>
          </a:p>
          <a:p>
            <a:pPr algn="ctr"/>
            <a:r>
              <a:rPr lang="fr-FR" dirty="0"/>
              <a:t>Sensibilité des paramètres de la loi sur la réponse mécanique</a:t>
            </a:r>
            <a:endParaRPr lang="fr-FR" sz="1600" dirty="0"/>
          </a:p>
        </p:txBody>
      </p:sp>
      <p:sp>
        <p:nvSpPr>
          <p:cNvPr id="42" name="Rectangle 41"/>
          <p:cNvSpPr/>
          <p:nvPr/>
        </p:nvSpPr>
        <p:spPr>
          <a:xfrm>
            <a:off x="1482186" y="5625804"/>
            <a:ext cx="10310544" cy="553998"/>
          </a:xfrm>
          <a:prstGeom prst="rect">
            <a:avLst/>
          </a:prstGeom>
        </p:spPr>
        <p:txBody>
          <a:bodyPr wrap="square">
            <a:spAutoFit/>
          </a:bodyPr>
          <a:lstStyle/>
          <a:p>
            <a:pPr marL="285750" indent="-285750">
              <a:buFont typeface="Arial" panose="020B0604020202020204" pitchFamily="34" charset="0"/>
              <a:buChar char="•"/>
            </a:pPr>
            <a:r>
              <a:rPr lang="fr-FR" sz="1500" dirty="0">
                <a:solidFill>
                  <a:srgbClr val="494949"/>
                </a:solidFill>
              </a:rPr>
              <a:t>Simulation avec Code Aster couplée à </a:t>
            </a:r>
            <a:r>
              <a:rPr lang="fr-FR" sz="1500" dirty="0" err="1">
                <a:solidFill>
                  <a:srgbClr val="494949"/>
                </a:solidFill>
              </a:rPr>
              <a:t>Mfront</a:t>
            </a:r>
            <a:r>
              <a:rPr lang="fr-FR" sz="1500" dirty="0">
                <a:solidFill>
                  <a:srgbClr val="494949"/>
                </a:solidFill>
              </a:rPr>
              <a:t>.</a:t>
            </a:r>
          </a:p>
          <a:p>
            <a:pPr marL="285750" indent="-285750">
              <a:buFont typeface="Arial" panose="020B0604020202020204" pitchFamily="34" charset="0"/>
              <a:buChar char="•"/>
            </a:pPr>
            <a:r>
              <a:rPr lang="fr-FR" sz="1500" dirty="0">
                <a:solidFill>
                  <a:srgbClr val="494949"/>
                </a:solidFill>
              </a:rPr>
              <a:t>Point Matériel </a:t>
            </a:r>
            <a:r>
              <a:rPr lang="fr-FR" sz="1500" dirty="0">
                <a:solidFill>
                  <a:srgbClr val="494949"/>
                </a:solidFill>
                <a:sym typeface="Wingdings" panose="05000000000000000000" pitchFamily="2" charset="2"/>
              </a:rPr>
              <a:t> Résolution simplifiée sur un point d’intégration</a:t>
            </a:r>
            <a:r>
              <a:rPr lang="fr-FR" sz="1500" dirty="0" smtClean="0">
                <a:solidFill>
                  <a:srgbClr val="494949"/>
                </a:solidFill>
                <a:sym typeface="Wingdings" panose="05000000000000000000" pitchFamily="2" charset="2"/>
              </a:rPr>
              <a:t>.</a:t>
            </a:r>
            <a:endParaRPr lang="fr-FR" sz="1500" dirty="0">
              <a:solidFill>
                <a:srgbClr val="494949"/>
              </a:solidFill>
            </a:endParaRPr>
          </a:p>
        </p:txBody>
      </p:sp>
    </p:spTree>
    <p:extLst>
      <p:ext uri="{BB962C8B-B14F-4D97-AF65-F5344CB8AC3E}">
        <p14:creationId xmlns:p14="http://schemas.microsoft.com/office/powerpoint/2010/main" val="132322677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15</a:t>
            </a:fld>
            <a:endParaRPr lang="fr-FR" sz="1500" dirty="0">
              <a:solidFill>
                <a:schemeClr val="tx1">
                  <a:lumMod val="65000"/>
                  <a:lumOff val="35000"/>
                </a:schemeClr>
              </a:solidFill>
            </a:endParaRPr>
          </a:p>
        </p:txBody>
      </p:sp>
      <p:pic>
        <p:nvPicPr>
          <p:cNvPr id="16" name="Image 4"/>
          <p:cNvPicPr/>
          <p:nvPr/>
        </p:nvPicPr>
        <p:blipFill>
          <a:blip r:embed="rId3"/>
          <a:stretch/>
        </p:blipFill>
        <p:spPr>
          <a:xfrm>
            <a:off x="9028553" y="6310489"/>
            <a:ext cx="1067625" cy="443553"/>
          </a:xfrm>
          <a:prstGeom prst="rect">
            <a:avLst/>
          </a:prstGeom>
          <a:ln>
            <a:noFill/>
          </a:ln>
        </p:spPr>
      </p:pic>
      <p:pic>
        <p:nvPicPr>
          <p:cNvPr id="17" name="Image 5"/>
          <p:cNvPicPr/>
          <p:nvPr/>
        </p:nvPicPr>
        <p:blipFill>
          <a:blip r:embed="rId4"/>
          <a:stretch/>
        </p:blipFill>
        <p:spPr>
          <a:xfrm>
            <a:off x="10247931" y="6343350"/>
            <a:ext cx="840137" cy="377829"/>
          </a:xfrm>
          <a:prstGeom prst="rect">
            <a:avLst/>
          </a:prstGeom>
          <a:ln>
            <a:noFill/>
          </a:ln>
        </p:spPr>
      </p:pic>
      <p:grpSp>
        <p:nvGrpSpPr>
          <p:cNvPr id="35" name="Group 15"/>
          <p:cNvGrpSpPr/>
          <p:nvPr/>
        </p:nvGrpSpPr>
        <p:grpSpPr>
          <a:xfrm>
            <a:off x="-92236" y="844041"/>
            <a:ext cx="1374645" cy="4434522"/>
            <a:chOff x="-93957" y="443991"/>
            <a:chExt cx="1037291" cy="4177024"/>
          </a:xfrm>
        </p:grpSpPr>
        <p:sp>
          <p:nvSpPr>
            <p:cNvPr id="36" name="TextBox 16"/>
            <p:cNvSpPr txBox="1"/>
            <p:nvPr/>
          </p:nvSpPr>
          <p:spPr>
            <a:xfrm>
              <a:off x="20601" y="443991"/>
              <a:ext cx="825389" cy="289905"/>
            </a:xfrm>
            <a:prstGeom prst="rect">
              <a:avLst/>
            </a:prstGeom>
            <a:noFill/>
          </p:spPr>
          <p:txBody>
            <a:bodyPr wrap="none" rtlCol="0">
              <a:spAutoFit/>
            </a:bodyPr>
            <a:lstStyle/>
            <a:p>
              <a:pPr algn="ctr"/>
              <a:r>
                <a:rPr lang="fr-FR" sz="1350" dirty="0">
                  <a:solidFill>
                    <a:schemeClr val="bg1">
                      <a:alpha val="35000"/>
                    </a:schemeClr>
                  </a:solidFill>
                  <a:effectLst>
                    <a:outerShdw dist="50800" sx="1000" sy="1000" algn="ctr" rotWithShape="0">
                      <a:srgbClr val="000000"/>
                    </a:outerShdw>
                  </a:effectLst>
                </a:rPr>
                <a:t>Introduction</a:t>
              </a:r>
            </a:p>
          </p:txBody>
        </p:sp>
        <p:sp>
          <p:nvSpPr>
            <p:cNvPr id="38" name="TextBox 18"/>
            <p:cNvSpPr txBox="1"/>
            <p:nvPr/>
          </p:nvSpPr>
          <p:spPr>
            <a:xfrm>
              <a:off x="-63553" y="1108949"/>
              <a:ext cx="977394" cy="478343"/>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Présentation de la loi DD-CFC</a:t>
              </a:r>
            </a:p>
          </p:txBody>
        </p:sp>
        <p:sp>
          <p:nvSpPr>
            <p:cNvPr id="57" name="TextBox 20"/>
            <p:cNvSpPr txBox="1"/>
            <p:nvPr/>
          </p:nvSpPr>
          <p:spPr>
            <a:xfrm>
              <a:off x="-55402" y="3946985"/>
              <a:ext cx="977394" cy="674030"/>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Caractérisation expérimentale et Simulation </a:t>
              </a:r>
            </a:p>
          </p:txBody>
        </p:sp>
        <p:sp>
          <p:nvSpPr>
            <p:cNvPr id="62" name="TextBox 22"/>
            <p:cNvSpPr txBox="1"/>
            <p:nvPr/>
          </p:nvSpPr>
          <p:spPr>
            <a:xfrm>
              <a:off x="-93957" y="2946011"/>
              <a:ext cx="1037291"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alpha val="59000"/>
                      </a:srgbClr>
                    </a:outerShdw>
                  </a:effectLst>
                </a:rPr>
                <a:t>Diagnostic de l’intégration du comportement</a:t>
              </a:r>
            </a:p>
          </p:txBody>
        </p:sp>
      </p:grpSp>
      <p:sp>
        <p:nvSpPr>
          <p:cNvPr id="40" name="TextBox 64"/>
          <p:cNvSpPr txBox="1"/>
          <p:nvPr/>
        </p:nvSpPr>
        <p:spPr>
          <a:xfrm>
            <a:off x="-59489" y="2406200"/>
            <a:ext cx="1334931" cy="715581"/>
          </a:xfrm>
          <a:prstGeom prst="rect">
            <a:avLst/>
          </a:prstGeom>
          <a:noFill/>
        </p:spPr>
        <p:txBody>
          <a:bodyPr wrap="square" rtlCol="0">
            <a:spAutoFit/>
          </a:bodyPr>
          <a:lstStyle/>
          <a:p>
            <a:pPr algn="ctr"/>
            <a:r>
              <a:rPr lang="fr-FR" sz="1350" dirty="0">
                <a:solidFill>
                  <a:schemeClr val="bg1"/>
                </a:solidFill>
                <a:effectLst>
                  <a:outerShdw dist="50800" sx="1000" sy="1000" algn="ctr" rotWithShape="0">
                    <a:srgbClr val="000000">
                      <a:alpha val="59000"/>
                    </a:srgbClr>
                  </a:outerShdw>
                </a:effectLst>
              </a:rPr>
              <a:t>Implémentation et validation du comportement</a:t>
            </a:r>
          </a:p>
        </p:txBody>
      </p:sp>
      <p:sp>
        <p:nvSpPr>
          <p:cNvPr id="27" name="Title 1"/>
          <p:cNvSpPr txBox="1">
            <a:spLocks/>
          </p:cNvSpPr>
          <p:nvPr/>
        </p:nvSpPr>
        <p:spPr>
          <a:xfrm>
            <a:off x="1185342" y="76359"/>
            <a:ext cx="7044258" cy="42234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900" b="1" dirty="0">
                <a:solidFill>
                  <a:schemeClr val="bg1"/>
                </a:solidFill>
              </a:rPr>
              <a:t>Exemple d’un cas test  </a:t>
            </a:r>
            <a:r>
              <a:rPr lang="fr-FR" sz="2900" b="1" i="1" dirty="0">
                <a:solidFill>
                  <a:schemeClr val="bg1"/>
                </a:solidFill>
              </a:rPr>
              <a:t>l </a:t>
            </a:r>
            <a:r>
              <a:rPr lang="fr-FR" sz="2900" b="1" dirty="0">
                <a:solidFill>
                  <a:schemeClr val="bg1"/>
                </a:solidFill>
              </a:rPr>
              <a:t>= [1 1 2]</a:t>
            </a:r>
          </a:p>
        </p:txBody>
      </p:sp>
      <p:sp>
        <p:nvSpPr>
          <p:cNvPr id="24" name="Subtitle 2"/>
          <p:cNvSpPr txBox="1">
            <a:spLocks/>
          </p:cNvSpPr>
          <p:nvPr/>
        </p:nvSpPr>
        <p:spPr>
          <a:xfrm>
            <a:off x="1363841" y="664846"/>
            <a:ext cx="4427359" cy="34968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fr-FR" sz="2000" b="1" dirty="0" smtClean="0">
                <a:solidFill>
                  <a:schemeClr val="accent2">
                    <a:lumMod val="50000"/>
                  </a:schemeClr>
                </a:solidFill>
              </a:rPr>
              <a:t>Activation </a:t>
            </a:r>
            <a:r>
              <a:rPr lang="fr-FR" sz="2000" b="1" dirty="0">
                <a:solidFill>
                  <a:schemeClr val="accent2">
                    <a:lumMod val="50000"/>
                  </a:schemeClr>
                </a:solidFill>
              </a:rPr>
              <a:t>des systèmes de glissement</a:t>
            </a:r>
          </a:p>
        </p:txBody>
      </p:sp>
      <p:pic>
        <p:nvPicPr>
          <p:cNvPr id="25" name="Image 24" descr="E:\Documents\Test_analy_num\Comparaison_Jacobien_num_VS_analy\112_rho0_analytical_vs_jacobian\112_analyjac\tau_app.png"/>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500456" y="1288905"/>
            <a:ext cx="5391134" cy="3730588"/>
          </a:xfrm>
          <a:prstGeom prst="rect">
            <a:avLst/>
          </a:prstGeom>
          <a:noFill/>
          <a:ln>
            <a:noFill/>
          </a:ln>
        </p:spPr>
      </p:pic>
      <p:pic>
        <p:nvPicPr>
          <p:cNvPr id="30" name="Image 29" descr="E:\Documents\Test_analy_num\Comparaison_Jacobien_num_VS_analy\112_rho0_analytical_vs_jacobian\112_analyjac\rho_system 3.png"/>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590989" y="846537"/>
            <a:ext cx="3792220" cy="2643975"/>
          </a:xfrm>
          <a:prstGeom prst="rect">
            <a:avLst/>
          </a:prstGeom>
          <a:noFill/>
          <a:ln>
            <a:noFill/>
          </a:ln>
        </p:spPr>
      </p:pic>
      <p:sp>
        <p:nvSpPr>
          <p:cNvPr id="31" name="Rectangle 30"/>
          <p:cNvSpPr/>
          <p:nvPr/>
        </p:nvSpPr>
        <p:spPr>
          <a:xfrm>
            <a:off x="1778298" y="4974542"/>
            <a:ext cx="4012902" cy="646331"/>
          </a:xfrm>
          <a:prstGeom prst="rect">
            <a:avLst/>
          </a:prstGeom>
        </p:spPr>
        <p:txBody>
          <a:bodyPr wrap="square">
            <a:spAutoFit/>
          </a:bodyPr>
          <a:lstStyle/>
          <a:p>
            <a:r>
              <a:rPr lang="fr-FR" dirty="0" smtClean="0">
                <a:solidFill>
                  <a:srgbClr val="494949"/>
                </a:solidFill>
              </a:rPr>
              <a:t>Deux systèmes activés (</a:t>
            </a:r>
            <a:r>
              <a:rPr lang="fr-FR" dirty="0" smtClean="0">
                <a:solidFill>
                  <a:srgbClr val="494949"/>
                </a:solidFill>
                <a:sym typeface="Wingdings" panose="05000000000000000000" pitchFamily="2" charset="2"/>
              </a:rPr>
              <a:t>B5 </a:t>
            </a:r>
            <a:r>
              <a:rPr lang="fr-FR" dirty="0">
                <a:solidFill>
                  <a:srgbClr val="494949"/>
                </a:solidFill>
                <a:sym typeface="Wingdings" panose="05000000000000000000" pitchFamily="2" charset="2"/>
              </a:rPr>
              <a:t>et </a:t>
            </a:r>
            <a:r>
              <a:rPr lang="fr-FR" dirty="0" smtClean="0">
                <a:solidFill>
                  <a:srgbClr val="494949"/>
                </a:solidFill>
                <a:sym typeface="Wingdings" panose="05000000000000000000" pitchFamily="2" charset="2"/>
              </a:rPr>
              <a:t>C1) </a:t>
            </a:r>
            <a:r>
              <a:rPr lang="fr-FR" dirty="0">
                <a:solidFill>
                  <a:srgbClr val="494949"/>
                </a:solidFill>
                <a:sym typeface="Wingdings" panose="05000000000000000000" pitchFamily="2" charset="2"/>
              </a:rPr>
              <a:t>(facteurs de Schmid associés 0,408)</a:t>
            </a:r>
            <a:endParaRPr lang="fr-FR" b="1" dirty="0">
              <a:solidFill>
                <a:srgbClr val="C00000"/>
              </a:solidFill>
            </a:endParaRPr>
          </a:p>
        </p:txBody>
      </p:sp>
      <p:sp>
        <p:nvSpPr>
          <p:cNvPr id="34"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sp>
        <p:nvSpPr>
          <p:cNvPr id="28" name="TextBox 17"/>
          <p:cNvSpPr txBox="1"/>
          <p:nvPr/>
        </p:nvSpPr>
        <p:spPr>
          <a:xfrm>
            <a:off x="-23810" y="5617449"/>
            <a:ext cx="1272721" cy="300082"/>
          </a:xfrm>
          <a:prstGeom prst="rect">
            <a:avLst/>
          </a:prstGeom>
          <a:noFill/>
        </p:spPr>
        <p:txBody>
          <a:bodyPr wrap="none" rtlCol="0">
            <a:spAutoFit/>
          </a:bodyPr>
          <a:lstStyle/>
          <a:p>
            <a:r>
              <a:rPr lang="fr-FR" sz="1350" dirty="0">
                <a:solidFill>
                  <a:schemeClr val="bg1">
                    <a:alpha val="35000"/>
                  </a:schemeClr>
                </a:solidFill>
                <a:effectLst>
                  <a:outerShdw dist="50800" sx="1000" sy="1000" algn="ctr" rotWithShape="0">
                    <a:srgbClr val="000000"/>
                  </a:outerShdw>
                </a:effectLst>
              </a:rPr>
              <a:t>Bilan de l’étude</a:t>
            </a:r>
          </a:p>
        </p:txBody>
      </p:sp>
      <p:pic>
        <p:nvPicPr>
          <p:cNvPr id="26" name="Image 25" descr="E:\Documents\Test_analy_num\Comparaison_Jacobien_num_VS_analy\112_rho0_analytical_vs_jacobian\112_analyjac\rho_system 12.png"/>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526004" y="3471306"/>
            <a:ext cx="3922189" cy="2733739"/>
          </a:xfrm>
          <a:prstGeom prst="rect">
            <a:avLst/>
          </a:prstGeom>
          <a:noFill/>
          <a:ln>
            <a:noFill/>
          </a:ln>
        </p:spPr>
      </p:pic>
      <p:sp>
        <p:nvSpPr>
          <p:cNvPr id="2" name="ZoneTexte 1"/>
          <p:cNvSpPr txBox="1"/>
          <p:nvPr/>
        </p:nvSpPr>
        <p:spPr>
          <a:xfrm>
            <a:off x="3892633" y="5951032"/>
            <a:ext cx="3797134" cy="646331"/>
          </a:xfrm>
          <a:prstGeom prst="rect">
            <a:avLst/>
          </a:prstGeom>
          <a:noFill/>
        </p:spPr>
        <p:txBody>
          <a:bodyPr wrap="square" rtlCol="0">
            <a:spAutoFit/>
          </a:bodyPr>
          <a:lstStyle/>
          <a:p>
            <a:r>
              <a:rPr lang="fr-FR" dirty="0" smtClean="0"/>
              <a:t>Evolution de la densité de dislocation en fonction de la déformation.</a:t>
            </a:r>
            <a:endParaRPr lang="fr-FR" dirty="0"/>
          </a:p>
        </p:txBody>
      </p:sp>
      <p:cxnSp>
        <p:nvCxnSpPr>
          <p:cNvPr id="7" name="Connecteur droit avec flèche 6"/>
          <p:cNvCxnSpPr/>
          <p:nvPr/>
        </p:nvCxnSpPr>
        <p:spPr>
          <a:xfrm flipV="1">
            <a:off x="7120647" y="2406200"/>
            <a:ext cx="470342" cy="35113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Connecteur droit avec flèche 8"/>
          <p:cNvCxnSpPr/>
          <p:nvPr/>
        </p:nvCxnSpPr>
        <p:spPr>
          <a:xfrm flipV="1">
            <a:off x="7116604" y="5297707"/>
            <a:ext cx="478645" cy="6198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519292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16</a:t>
            </a:fld>
            <a:endParaRPr lang="fr-FR" sz="1500" dirty="0">
              <a:solidFill>
                <a:schemeClr val="tx1">
                  <a:lumMod val="65000"/>
                  <a:lumOff val="35000"/>
                </a:schemeClr>
              </a:solidFill>
            </a:endParaRPr>
          </a:p>
        </p:txBody>
      </p:sp>
      <p:pic>
        <p:nvPicPr>
          <p:cNvPr id="16" name="Image 4"/>
          <p:cNvPicPr/>
          <p:nvPr/>
        </p:nvPicPr>
        <p:blipFill>
          <a:blip r:embed="rId3"/>
          <a:stretch/>
        </p:blipFill>
        <p:spPr>
          <a:xfrm>
            <a:off x="9028553" y="6310489"/>
            <a:ext cx="1067625" cy="443553"/>
          </a:xfrm>
          <a:prstGeom prst="rect">
            <a:avLst/>
          </a:prstGeom>
          <a:ln>
            <a:noFill/>
          </a:ln>
        </p:spPr>
      </p:pic>
      <p:pic>
        <p:nvPicPr>
          <p:cNvPr id="17" name="Image 5"/>
          <p:cNvPicPr/>
          <p:nvPr/>
        </p:nvPicPr>
        <p:blipFill>
          <a:blip r:embed="rId4"/>
          <a:stretch/>
        </p:blipFill>
        <p:spPr>
          <a:xfrm>
            <a:off x="10247931" y="6343350"/>
            <a:ext cx="840137" cy="377829"/>
          </a:xfrm>
          <a:prstGeom prst="rect">
            <a:avLst/>
          </a:prstGeom>
          <a:ln>
            <a:noFill/>
          </a:ln>
        </p:spPr>
      </p:pic>
      <p:grpSp>
        <p:nvGrpSpPr>
          <p:cNvPr id="35" name="Group 15"/>
          <p:cNvGrpSpPr/>
          <p:nvPr/>
        </p:nvGrpSpPr>
        <p:grpSpPr>
          <a:xfrm>
            <a:off x="-92236" y="844041"/>
            <a:ext cx="1374645" cy="4434522"/>
            <a:chOff x="-93957" y="443991"/>
            <a:chExt cx="1037291" cy="4177024"/>
          </a:xfrm>
        </p:grpSpPr>
        <p:sp>
          <p:nvSpPr>
            <p:cNvPr id="36" name="TextBox 16"/>
            <p:cNvSpPr txBox="1"/>
            <p:nvPr/>
          </p:nvSpPr>
          <p:spPr>
            <a:xfrm>
              <a:off x="20601" y="443991"/>
              <a:ext cx="825389" cy="289905"/>
            </a:xfrm>
            <a:prstGeom prst="rect">
              <a:avLst/>
            </a:prstGeom>
            <a:noFill/>
          </p:spPr>
          <p:txBody>
            <a:bodyPr wrap="none" rtlCol="0">
              <a:spAutoFit/>
            </a:bodyPr>
            <a:lstStyle/>
            <a:p>
              <a:pPr algn="ctr"/>
              <a:r>
                <a:rPr lang="fr-FR" sz="1350" dirty="0">
                  <a:solidFill>
                    <a:schemeClr val="bg1">
                      <a:alpha val="35000"/>
                    </a:schemeClr>
                  </a:solidFill>
                  <a:effectLst>
                    <a:outerShdw dist="50800" sx="1000" sy="1000" algn="ctr" rotWithShape="0">
                      <a:srgbClr val="000000"/>
                    </a:outerShdw>
                  </a:effectLst>
                </a:rPr>
                <a:t>Introduction</a:t>
              </a:r>
            </a:p>
          </p:txBody>
        </p:sp>
        <p:sp>
          <p:nvSpPr>
            <p:cNvPr id="38" name="TextBox 18"/>
            <p:cNvSpPr txBox="1"/>
            <p:nvPr/>
          </p:nvSpPr>
          <p:spPr>
            <a:xfrm>
              <a:off x="-63553" y="1108949"/>
              <a:ext cx="977394" cy="478343"/>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Présentation de la loi DD-CFC</a:t>
              </a:r>
            </a:p>
          </p:txBody>
        </p:sp>
        <p:sp>
          <p:nvSpPr>
            <p:cNvPr id="57" name="TextBox 20"/>
            <p:cNvSpPr txBox="1"/>
            <p:nvPr/>
          </p:nvSpPr>
          <p:spPr>
            <a:xfrm>
              <a:off x="-55402" y="3946985"/>
              <a:ext cx="977394" cy="674030"/>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Caractérisation expérimentale et Simulation </a:t>
              </a:r>
            </a:p>
          </p:txBody>
        </p:sp>
        <p:sp>
          <p:nvSpPr>
            <p:cNvPr id="62" name="TextBox 22"/>
            <p:cNvSpPr txBox="1"/>
            <p:nvPr/>
          </p:nvSpPr>
          <p:spPr>
            <a:xfrm>
              <a:off x="-93957" y="2946011"/>
              <a:ext cx="1037291"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alpha val="59000"/>
                      </a:srgbClr>
                    </a:outerShdw>
                  </a:effectLst>
                </a:rPr>
                <a:t>Diagnostic de l’intégration du comportement</a:t>
              </a:r>
            </a:p>
          </p:txBody>
        </p:sp>
      </p:grpSp>
      <p:sp>
        <p:nvSpPr>
          <p:cNvPr id="40" name="TextBox 64"/>
          <p:cNvSpPr txBox="1"/>
          <p:nvPr/>
        </p:nvSpPr>
        <p:spPr>
          <a:xfrm>
            <a:off x="-59489" y="2406200"/>
            <a:ext cx="1334931" cy="715581"/>
          </a:xfrm>
          <a:prstGeom prst="rect">
            <a:avLst/>
          </a:prstGeom>
          <a:noFill/>
        </p:spPr>
        <p:txBody>
          <a:bodyPr wrap="square" rtlCol="0">
            <a:spAutoFit/>
          </a:bodyPr>
          <a:lstStyle/>
          <a:p>
            <a:pPr algn="ctr"/>
            <a:r>
              <a:rPr lang="fr-FR" sz="1350" dirty="0">
                <a:solidFill>
                  <a:schemeClr val="bg1"/>
                </a:solidFill>
                <a:effectLst>
                  <a:outerShdw dist="50800" sx="1000" sy="1000" algn="ctr" rotWithShape="0">
                    <a:srgbClr val="000000">
                      <a:alpha val="59000"/>
                    </a:srgbClr>
                  </a:outerShdw>
                </a:effectLst>
              </a:rPr>
              <a:t>Implémentation et validation du comportement</a:t>
            </a:r>
          </a:p>
        </p:txBody>
      </p:sp>
      <p:sp>
        <p:nvSpPr>
          <p:cNvPr id="27" name="Title 1"/>
          <p:cNvSpPr txBox="1">
            <a:spLocks/>
          </p:cNvSpPr>
          <p:nvPr/>
        </p:nvSpPr>
        <p:spPr>
          <a:xfrm>
            <a:off x="1185342" y="76359"/>
            <a:ext cx="7044258" cy="42234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900" b="1" dirty="0">
                <a:solidFill>
                  <a:schemeClr val="bg1"/>
                </a:solidFill>
              </a:rPr>
              <a:t>Exemple d’un cas test  </a:t>
            </a:r>
            <a:r>
              <a:rPr lang="fr-FR" sz="2900" b="1" i="1" dirty="0">
                <a:solidFill>
                  <a:schemeClr val="bg1"/>
                </a:solidFill>
              </a:rPr>
              <a:t>l </a:t>
            </a:r>
            <a:r>
              <a:rPr lang="fr-FR" sz="2900" b="1" dirty="0">
                <a:solidFill>
                  <a:schemeClr val="bg1"/>
                </a:solidFill>
              </a:rPr>
              <a:t>= [1 1 2]</a:t>
            </a:r>
          </a:p>
        </p:txBody>
      </p:sp>
      <p:sp>
        <p:nvSpPr>
          <p:cNvPr id="24" name="Subtitle 2"/>
          <p:cNvSpPr txBox="1">
            <a:spLocks/>
          </p:cNvSpPr>
          <p:nvPr/>
        </p:nvSpPr>
        <p:spPr>
          <a:xfrm>
            <a:off x="1356810" y="674664"/>
            <a:ext cx="7528097" cy="34968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fr-FR" sz="2000" b="1" dirty="0">
                <a:solidFill>
                  <a:schemeClr val="accent2">
                    <a:lumMod val="50000"/>
                  </a:schemeClr>
                </a:solidFill>
              </a:rPr>
              <a:t>Mise en évidence du durcissement modélisé par la loi DD-CFC</a:t>
            </a:r>
          </a:p>
        </p:txBody>
      </p:sp>
      <p:sp>
        <p:nvSpPr>
          <p:cNvPr id="31" name="Rectangle 30"/>
          <p:cNvSpPr/>
          <p:nvPr/>
        </p:nvSpPr>
        <p:spPr>
          <a:xfrm>
            <a:off x="1778298" y="5447487"/>
            <a:ext cx="8317880" cy="369332"/>
          </a:xfrm>
          <a:prstGeom prst="rect">
            <a:avLst/>
          </a:prstGeom>
        </p:spPr>
        <p:txBody>
          <a:bodyPr wrap="square">
            <a:spAutoFit/>
          </a:bodyPr>
          <a:lstStyle/>
          <a:p>
            <a:r>
              <a:rPr lang="fr-FR" dirty="0">
                <a:solidFill>
                  <a:srgbClr val="494949"/>
                </a:solidFill>
                <a:sym typeface="Wingdings" panose="05000000000000000000" pitchFamily="2" charset="2"/>
              </a:rPr>
              <a:t>Influence de la densité de dislocation initiale sur la limite </a:t>
            </a:r>
            <a:r>
              <a:rPr lang="fr-FR" dirty="0" smtClean="0">
                <a:solidFill>
                  <a:srgbClr val="494949"/>
                </a:solidFill>
                <a:sym typeface="Wingdings" panose="05000000000000000000" pitchFamily="2" charset="2"/>
              </a:rPr>
              <a:t>d’élasticité</a:t>
            </a:r>
            <a:endParaRPr lang="fr-FR" b="1" dirty="0">
              <a:solidFill>
                <a:srgbClr val="C00000"/>
              </a:solidFill>
            </a:endParaRPr>
          </a:p>
        </p:txBody>
      </p:sp>
      <p:pic>
        <p:nvPicPr>
          <p:cNvPr id="28" name="Image 27" descr="E:\Documents\Test_analy_num\Comparaison_Jacobien_num_VS_analy\112_rho0_analytical_vs_jacobian\112_analyjac\tensile_curve.png"/>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874218" y="1225304"/>
            <a:ext cx="6027176" cy="4021226"/>
          </a:xfrm>
          <a:prstGeom prst="rect">
            <a:avLst/>
          </a:prstGeom>
          <a:noFill/>
          <a:ln>
            <a:noFill/>
          </a:ln>
        </p:spPr>
      </p:pic>
      <p:sp>
        <p:nvSpPr>
          <p:cNvPr id="29"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sp>
        <p:nvSpPr>
          <p:cNvPr id="22" name="TextBox 17"/>
          <p:cNvSpPr txBox="1"/>
          <p:nvPr/>
        </p:nvSpPr>
        <p:spPr>
          <a:xfrm>
            <a:off x="-23810" y="5617449"/>
            <a:ext cx="1272721" cy="300082"/>
          </a:xfrm>
          <a:prstGeom prst="rect">
            <a:avLst/>
          </a:prstGeom>
          <a:noFill/>
        </p:spPr>
        <p:txBody>
          <a:bodyPr wrap="none" rtlCol="0">
            <a:spAutoFit/>
          </a:bodyPr>
          <a:lstStyle/>
          <a:p>
            <a:r>
              <a:rPr lang="fr-FR" sz="1350" dirty="0">
                <a:solidFill>
                  <a:schemeClr val="bg1">
                    <a:alpha val="35000"/>
                  </a:schemeClr>
                </a:solidFill>
                <a:effectLst>
                  <a:outerShdw dist="50800" sx="1000" sy="1000" algn="ctr" rotWithShape="0">
                    <a:srgbClr val="000000"/>
                  </a:outerShdw>
                </a:effectLst>
              </a:rPr>
              <a:t>Bilan de l’étude</a:t>
            </a:r>
          </a:p>
        </p:txBody>
      </p:sp>
      <p:sp>
        <p:nvSpPr>
          <p:cNvPr id="21" name="Rectangle 20"/>
          <p:cNvSpPr/>
          <p:nvPr/>
        </p:nvSpPr>
        <p:spPr>
          <a:xfrm>
            <a:off x="5092577" y="2224726"/>
            <a:ext cx="695481" cy="1168923"/>
          </a:xfrm>
          <a:prstGeom prst="rect">
            <a:avLst/>
          </a:prstGeom>
          <a:no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3" name="Straight Arrow Connector 8"/>
          <p:cNvCxnSpPr/>
          <p:nvPr/>
        </p:nvCxnSpPr>
        <p:spPr>
          <a:xfrm>
            <a:off x="4213781" y="2224726"/>
            <a:ext cx="878796" cy="14836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5" name="Image 24"/>
          <p:cNvPicPr>
            <a:picLocks noChangeAspect="1"/>
          </p:cNvPicPr>
          <p:nvPr/>
        </p:nvPicPr>
        <p:blipFill>
          <a:blip r:embed="rId6"/>
          <a:stretch>
            <a:fillRect/>
          </a:stretch>
        </p:blipFill>
        <p:spPr>
          <a:xfrm>
            <a:off x="1542629" y="2010963"/>
            <a:ext cx="2733430" cy="427525"/>
          </a:xfrm>
          <a:prstGeom prst="rect">
            <a:avLst/>
          </a:prstGeom>
          <a:ln w="19050">
            <a:solidFill>
              <a:schemeClr val="bg2">
                <a:lumMod val="50000"/>
              </a:schemeClr>
            </a:solidFill>
          </a:ln>
        </p:spPr>
      </p:pic>
      <p:sp>
        <p:nvSpPr>
          <p:cNvPr id="2" name="ZoneTexte 1"/>
          <p:cNvSpPr txBox="1"/>
          <p:nvPr/>
        </p:nvSpPr>
        <p:spPr>
          <a:xfrm>
            <a:off x="6712085" y="2616735"/>
            <a:ext cx="750526" cy="369332"/>
          </a:xfrm>
          <a:prstGeom prst="rect">
            <a:avLst/>
          </a:prstGeom>
          <a:noFill/>
        </p:spPr>
        <p:txBody>
          <a:bodyPr wrap="none" rtlCol="0">
            <a:spAutoFit/>
          </a:bodyPr>
          <a:lstStyle/>
          <a:p>
            <a:r>
              <a:rPr lang="fr-FR" dirty="0" smtClean="0"/>
              <a:t>2.10</a:t>
            </a:r>
            <a:r>
              <a:rPr lang="fr-FR" baseline="30000" dirty="0" smtClean="0"/>
              <a:t>12</a:t>
            </a:r>
            <a:endParaRPr lang="fr-FR" baseline="30000" dirty="0"/>
          </a:p>
        </p:txBody>
      </p:sp>
      <p:sp>
        <p:nvSpPr>
          <p:cNvPr id="26" name="ZoneTexte 25"/>
          <p:cNvSpPr txBox="1"/>
          <p:nvPr/>
        </p:nvSpPr>
        <p:spPr>
          <a:xfrm>
            <a:off x="6336822" y="1641631"/>
            <a:ext cx="575799" cy="369332"/>
          </a:xfrm>
          <a:prstGeom prst="rect">
            <a:avLst/>
          </a:prstGeom>
          <a:noFill/>
        </p:spPr>
        <p:txBody>
          <a:bodyPr wrap="none" rtlCol="0">
            <a:spAutoFit/>
          </a:bodyPr>
          <a:lstStyle/>
          <a:p>
            <a:r>
              <a:rPr lang="fr-FR" dirty="0" smtClean="0"/>
              <a:t>10</a:t>
            </a:r>
            <a:r>
              <a:rPr lang="fr-FR" baseline="30000" dirty="0" smtClean="0"/>
              <a:t>13</a:t>
            </a:r>
            <a:endParaRPr lang="fr-FR" baseline="30000" dirty="0"/>
          </a:p>
        </p:txBody>
      </p:sp>
      <p:cxnSp>
        <p:nvCxnSpPr>
          <p:cNvPr id="7" name="Connecteur droit avec flèche 6"/>
          <p:cNvCxnSpPr>
            <a:stCxn id="26" idx="3"/>
          </p:cNvCxnSpPr>
          <p:nvPr/>
        </p:nvCxnSpPr>
        <p:spPr>
          <a:xfrm>
            <a:off x="6912621" y="1826297"/>
            <a:ext cx="4414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Connecteur droit avec flèche 8"/>
          <p:cNvCxnSpPr/>
          <p:nvPr/>
        </p:nvCxnSpPr>
        <p:spPr>
          <a:xfrm flipV="1">
            <a:off x="7302640" y="2427291"/>
            <a:ext cx="489215" cy="4609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646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17</a:t>
            </a:fld>
            <a:endParaRPr lang="fr-FR" sz="1500" dirty="0">
              <a:solidFill>
                <a:schemeClr val="tx1">
                  <a:lumMod val="65000"/>
                  <a:lumOff val="35000"/>
                </a:schemeClr>
              </a:solidFill>
            </a:endParaRPr>
          </a:p>
        </p:txBody>
      </p:sp>
      <p:pic>
        <p:nvPicPr>
          <p:cNvPr id="16" name="Image 4"/>
          <p:cNvPicPr/>
          <p:nvPr/>
        </p:nvPicPr>
        <p:blipFill>
          <a:blip r:embed="rId4"/>
          <a:stretch/>
        </p:blipFill>
        <p:spPr>
          <a:xfrm>
            <a:off x="9028553" y="6310489"/>
            <a:ext cx="1067625" cy="443553"/>
          </a:xfrm>
          <a:prstGeom prst="rect">
            <a:avLst/>
          </a:prstGeom>
          <a:ln>
            <a:noFill/>
          </a:ln>
        </p:spPr>
      </p:pic>
      <p:pic>
        <p:nvPicPr>
          <p:cNvPr id="17" name="Image 5"/>
          <p:cNvPicPr/>
          <p:nvPr/>
        </p:nvPicPr>
        <p:blipFill>
          <a:blip r:embed="rId5"/>
          <a:stretch/>
        </p:blipFill>
        <p:spPr>
          <a:xfrm>
            <a:off x="10247931" y="6343350"/>
            <a:ext cx="840137" cy="377829"/>
          </a:xfrm>
          <a:prstGeom prst="rect">
            <a:avLst/>
          </a:prstGeom>
          <a:ln>
            <a:noFill/>
          </a:ln>
        </p:spPr>
      </p:pic>
      <p:sp>
        <p:nvSpPr>
          <p:cNvPr id="18" name="Title 1"/>
          <p:cNvSpPr txBox="1">
            <a:spLocks/>
          </p:cNvSpPr>
          <p:nvPr/>
        </p:nvSpPr>
        <p:spPr>
          <a:xfrm>
            <a:off x="1213164" y="37588"/>
            <a:ext cx="6013730" cy="46060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900" b="1" dirty="0">
                <a:solidFill>
                  <a:schemeClr val="bg1"/>
                </a:solidFill>
              </a:rPr>
              <a:t>Passage du point matériel à la structure </a:t>
            </a:r>
          </a:p>
        </p:txBody>
      </p:sp>
      <p:sp>
        <p:nvSpPr>
          <p:cNvPr id="50" name="Subtitle 2"/>
          <p:cNvSpPr txBox="1">
            <a:spLocks/>
          </p:cNvSpPr>
          <p:nvPr/>
        </p:nvSpPr>
        <p:spPr>
          <a:xfrm>
            <a:off x="1369087" y="620904"/>
            <a:ext cx="2501181" cy="34968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fr-FR" sz="2000" b="1" dirty="0">
                <a:solidFill>
                  <a:schemeClr val="accent2">
                    <a:lumMod val="50000"/>
                  </a:schemeClr>
                </a:solidFill>
              </a:rPr>
              <a:t>Problématique</a:t>
            </a:r>
          </a:p>
        </p:txBody>
      </p:sp>
      <p:grpSp>
        <p:nvGrpSpPr>
          <p:cNvPr id="52" name="Group 15"/>
          <p:cNvGrpSpPr/>
          <p:nvPr/>
        </p:nvGrpSpPr>
        <p:grpSpPr>
          <a:xfrm>
            <a:off x="-58489" y="844041"/>
            <a:ext cx="1329960" cy="4434522"/>
            <a:chOff x="-68492" y="443991"/>
            <a:chExt cx="1003572" cy="4177024"/>
          </a:xfrm>
        </p:grpSpPr>
        <p:sp>
          <p:nvSpPr>
            <p:cNvPr id="53" name="TextBox 16"/>
            <p:cNvSpPr txBox="1"/>
            <p:nvPr/>
          </p:nvSpPr>
          <p:spPr>
            <a:xfrm>
              <a:off x="20601" y="443991"/>
              <a:ext cx="825389" cy="289905"/>
            </a:xfrm>
            <a:prstGeom prst="rect">
              <a:avLst/>
            </a:prstGeom>
            <a:noFill/>
          </p:spPr>
          <p:txBody>
            <a:bodyPr wrap="none" rtlCol="0">
              <a:spAutoFit/>
            </a:bodyPr>
            <a:lstStyle/>
            <a:p>
              <a:pPr algn="ctr"/>
              <a:r>
                <a:rPr lang="fr-FR" sz="1350" dirty="0">
                  <a:solidFill>
                    <a:schemeClr val="bg1">
                      <a:alpha val="35000"/>
                    </a:schemeClr>
                  </a:solidFill>
                  <a:effectLst>
                    <a:outerShdw dist="50800" sx="1000" sy="1000" algn="ctr" rotWithShape="0">
                      <a:srgbClr val="000000"/>
                    </a:outerShdw>
                  </a:effectLst>
                </a:rPr>
                <a:t>Introduction</a:t>
              </a:r>
            </a:p>
          </p:txBody>
        </p:sp>
        <p:sp>
          <p:nvSpPr>
            <p:cNvPr id="55" name="TextBox 18"/>
            <p:cNvSpPr txBox="1"/>
            <p:nvPr/>
          </p:nvSpPr>
          <p:spPr>
            <a:xfrm>
              <a:off x="-63553" y="1108949"/>
              <a:ext cx="977394" cy="478343"/>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Présentation de la loi DD-CFC</a:t>
              </a:r>
            </a:p>
          </p:txBody>
        </p:sp>
        <p:sp>
          <p:nvSpPr>
            <p:cNvPr id="56" name="TextBox 19"/>
            <p:cNvSpPr txBox="1"/>
            <p:nvPr/>
          </p:nvSpPr>
          <p:spPr>
            <a:xfrm>
              <a:off x="-68492" y="1918061"/>
              <a:ext cx="1003572"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Implémentation et validation du comportement</a:t>
              </a:r>
            </a:p>
          </p:txBody>
        </p:sp>
        <p:sp>
          <p:nvSpPr>
            <p:cNvPr id="59" name="TextBox 20"/>
            <p:cNvSpPr txBox="1"/>
            <p:nvPr/>
          </p:nvSpPr>
          <p:spPr>
            <a:xfrm>
              <a:off x="-55402" y="3946985"/>
              <a:ext cx="977394" cy="674030"/>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Caractérisation expérimentale et Simulation </a:t>
              </a:r>
            </a:p>
          </p:txBody>
        </p:sp>
      </p:grpSp>
      <p:sp>
        <p:nvSpPr>
          <p:cNvPr id="71" name="TextBox 64"/>
          <p:cNvSpPr txBox="1"/>
          <p:nvPr/>
        </p:nvSpPr>
        <p:spPr>
          <a:xfrm>
            <a:off x="-70603" y="3502681"/>
            <a:ext cx="1334931" cy="715581"/>
          </a:xfrm>
          <a:prstGeom prst="rect">
            <a:avLst/>
          </a:prstGeom>
          <a:noFill/>
        </p:spPr>
        <p:txBody>
          <a:bodyPr wrap="square" rtlCol="0">
            <a:spAutoFit/>
          </a:bodyPr>
          <a:lstStyle/>
          <a:p>
            <a:pPr algn="ctr"/>
            <a:r>
              <a:rPr lang="fr-FR" sz="1350" dirty="0">
                <a:solidFill>
                  <a:schemeClr val="bg1"/>
                </a:solidFill>
                <a:effectLst>
                  <a:outerShdw dist="50800" sx="1000" sy="1000" algn="ctr" rotWithShape="0">
                    <a:srgbClr val="000000">
                      <a:alpha val="59000"/>
                    </a:srgbClr>
                  </a:outerShdw>
                </a:effectLst>
              </a:rPr>
              <a:t>Diagnostic de l’intégration du comportement</a:t>
            </a:r>
          </a:p>
        </p:txBody>
      </p:sp>
      <p:sp>
        <p:nvSpPr>
          <p:cNvPr id="72"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sp>
        <p:nvSpPr>
          <p:cNvPr id="73" name="Rectangle 72"/>
          <p:cNvSpPr/>
          <p:nvPr/>
        </p:nvSpPr>
        <p:spPr>
          <a:xfrm>
            <a:off x="1500456" y="1068075"/>
            <a:ext cx="10310544" cy="646331"/>
          </a:xfrm>
          <a:prstGeom prst="rect">
            <a:avLst/>
          </a:prstGeom>
        </p:spPr>
        <p:txBody>
          <a:bodyPr wrap="square">
            <a:spAutoFit/>
          </a:bodyPr>
          <a:lstStyle/>
          <a:p>
            <a:pPr marL="285750" indent="-285750">
              <a:buFont typeface="Arial" panose="020B0604020202020204" pitchFamily="34" charset="0"/>
              <a:buChar char="•"/>
            </a:pPr>
            <a:r>
              <a:rPr lang="fr-FR" dirty="0">
                <a:solidFill>
                  <a:srgbClr val="494949"/>
                </a:solidFill>
              </a:rPr>
              <a:t>Critère de convergence non atteint par l’algorithme de résolution.</a:t>
            </a:r>
          </a:p>
          <a:p>
            <a:pPr marL="285750" indent="-285750">
              <a:buFont typeface="Arial" panose="020B0604020202020204" pitchFamily="34" charset="0"/>
              <a:buChar char="•"/>
            </a:pPr>
            <a:r>
              <a:rPr lang="fr-FR" dirty="0">
                <a:solidFill>
                  <a:srgbClr val="494949"/>
                </a:solidFill>
              </a:rPr>
              <a:t>Nécessité d’un pas de temps fin pour parvenir à la convergence </a:t>
            </a:r>
            <a:r>
              <a:rPr lang="fr-FR" dirty="0">
                <a:solidFill>
                  <a:srgbClr val="494949"/>
                </a:solidFill>
                <a:sym typeface="Wingdings" panose="05000000000000000000" pitchFamily="2" charset="2"/>
              </a:rPr>
              <a:t> Temps de calcul démesuré</a:t>
            </a:r>
            <a:r>
              <a:rPr lang="fr-FR" dirty="0">
                <a:solidFill>
                  <a:srgbClr val="494949"/>
                </a:solidFill>
              </a:rPr>
              <a:t>.</a:t>
            </a:r>
          </a:p>
        </p:txBody>
      </p:sp>
      <p:pic>
        <p:nvPicPr>
          <p:cNvPr id="79" name="Image 78"/>
          <p:cNvPicPr/>
          <p:nvPr/>
        </p:nvPicPr>
        <p:blipFill>
          <a:blip r:embed="rId6" cstate="print">
            <a:extLst>
              <a:ext uri="{28A0092B-C50C-407E-A947-70E740481C1C}">
                <a14:useLocalDpi xmlns:a14="http://schemas.microsoft.com/office/drawing/2010/main" val="0"/>
              </a:ext>
            </a:extLst>
          </a:blip>
          <a:stretch>
            <a:fillRect/>
          </a:stretch>
        </p:blipFill>
        <p:spPr>
          <a:xfrm>
            <a:off x="6476302" y="2249358"/>
            <a:ext cx="5334698" cy="3380251"/>
          </a:xfrm>
          <a:prstGeom prst="rect">
            <a:avLst/>
          </a:prstGeom>
        </p:spPr>
      </p:pic>
      <p:sp>
        <p:nvSpPr>
          <p:cNvPr id="80" name="Subtitle 2"/>
          <p:cNvSpPr txBox="1">
            <a:spLocks/>
          </p:cNvSpPr>
          <p:nvPr/>
        </p:nvSpPr>
        <p:spPr>
          <a:xfrm>
            <a:off x="1372705" y="2249358"/>
            <a:ext cx="2501181" cy="34968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fr-FR" sz="2000" b="1" dirty="0">
                <a:solidFill>
                  <a:schemeClr val="accent2">
                    <a:lumMod val="50000"/>
                  </a:schemeClr>
                </a:solidFill>
              </a:rPr>
              <a:t>Analyse de l’anomalie</a:t>
            </a:r>
          </a:p>
        </p:txBody>
      </p:sp>
      <p:sp>
        <p:nvSpPr>
          <p:cNvPr id="81" name="Rectangle 80"/>
          <p:cNvSpPr/>
          <p:nvPr/>
        </p:nvSpPr>
        <p:spPr>
          <a:xfrm>
            <a:off x="1397772" y="3124562"/>
            <a:ext cx="4934884" cy="1754326"/>
          </a:xfrm>
          <a:prstGeom prst="rect">
            <a:avLst/>
          </a:prstGeom>
        </p:spPr>
        <p:txBody>
          <a:bodyPr wrap="square">
            <a:spAutoFit/>
          </a:bodyPr>
          <a:lstStyle/>
          <a:p>
            <a:pPr marL="285750" indent="-285750">
              <a:buFont typeface="Arial" panose="020B0604020202020204" pitchFamily="34" charset="0"/>
              <a:buChar char="•"/>
            </a:pPr>
            <a:r>
              <a:rPr lang="fr-FR" dirty="0">
                <a:solidFill>
                  <a:srgbClr val="494949"/>
                </a:solidFill>
              </a:rPr>
              <a:t>Instabilité numérique : Activation puis désactivation des systèmes de glissement entre deux itérations de Newton successives.</a:t>
            </a:r>
          </a:p>
          <a:p>
            <a:pPr marL="285750" indent="-285750">
              <a:buFont typeface="Arial" panose="020B0604020202020204" pitchFamily="34" charset="0"/>
              <a:buChar char="•"/>
            </a:pPr>
            <a:endParaRPr lang="fr-FR" dirty="0">
              <a:solidFill>
                <a:srgbClr val="494949"/>
              </a:solidFill>
            </a:endParaRPr>
          </a:p>
          <a:p>
            <a:pPr marL="285750" indent="-285750">
              <a:buFont typeface="Arial" panose="020B0604020202020204" pitchFamily="34" charset="0"/>
              <a:buChar char="•"/>
            </a:pPr>
            <a:r>
              <a:rPr lang="fr-FR" dirty="0">
                <a:solidFill>
                  <a:srgbClr val="494949"/>
                </a:solidFill>
              </a:rPr>
              <a:t>Oscillation du résidu associé à ces états </a:t>
            </a:r>
            <a:r>
              <a:rPr lang="fr-FR" dirty="0">
                <a:solidFill>
                  <a:srgbClr val="494949"/>
                </a:solidFill>
                <a:sym typeface="Wingdings" panose="05000000000000000000" pitchFamily="2" charset="2"/>
              </a:rPr>
              <a:t> Non convergence du calcul</a:t>
            </a:r>
            <a:r>
              <a:rPr lang="fr-FR" dirty="0">
                <a:solidFill>
                  <a:srgbClr val="494949"/>
                </a:solidFill>
              </a:rPr>
              <a:t>.</a:t>
            </a:r>
          </a:p>
        </p:txBody>
      </p:sp>
      <p:sp>
        <p:nvSpPr>
          <p:cNvPr id="24" name="TextBox 17"/>
          <p:cNvSpPr txBox="1"/>
          <p:nvPr/>
        </p:nvSpPr>
        <p:spPr>
          <a:xfrm>
            <a:off x="-23810" y="5617449"/>
            <a:ext cx="1272721" cy="300082"/>
          </a:xfrm>
          <a:prstGeom prst="rect">
            <a:avLst/>
          </a:prstGeom>
          <a:noFill/>
        </p:spPr>
        <p:txBody>
          <a:bodyPr wrap="none" rtlCol="0">
            <a:spAutoFit/>
          </a:bodyPr>
          <a:lstStyle/>
          <a:p>
            <a:r>
              <a:rPr lang="fr-FR" sz="1350" dirty="0">
                <a:solidFill>
                  <a:schemeClr val="bg1">
                    <a:alpha val="35000"/>
                  </a:schemeClr>
                </a:solidFill>
                <a:effectLst>
                  <a:outerShdw dist="50800" sx="1000" sy="1000" algn="ctr" rotWithShape="0">
                    <a:srgbClr val="000000"/>
                  </a:outerShdw>
                </a:effectLst>
              </a:rPr>
              <a:t>Bilan de l’étude</a:t>
            </a:r>
          </a:p>
        </p:txBody>
      </p:sp>
      <p:sp>
        <p:nvSpPr>
          <p:cNvPr id="23" name="ZoneTexte 3">
            <a:extLst>
              <a:ext uri="{FF2B5EF4-FFF2-40B4-BE49-F238E27FC236}">
                <a16:creationId xmlns="" xmlns:a16="http://schemas.microsoft.com/office/drawing/2014/main" id="{D2C3075F-076D-4348-89C9-941D19B56296}"/>
              </a:ext>
            </a:extLst>
          </p:cNvPr>
          <p:cNvSpPr txBox="1">
            <a:spLocks noChangeArrowheads="1"/>
          </p:cNvSpPr>
          <p:nvPr>
            <p:custDataLst>
              <p:tags r:id="rId1"/>
            </p:custDataLst>
          </p:nvPr>
        </p:nvSpPr>
        <p:spPr bwMode="auto">
          <a:xfrm>
            <a:off x="6674177" y="5676619"/>
            <a:ext cx="513682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500">
                <a:solidFill>
                  <a:schemeClr val="tx1"/>
                </a:solidFill>
                <a:latin typeface="Arial" panose="020B0604020202020204" pitchFamily="34" charset="0"/>
                <a:ea typeface="ＭＳ Ｐゴシック" panose="020B0600070205080204" pitchFamily="34" charset="-128"/>
              </a:defRPr>
            </a:lvl1pPr>
            <a:lvl2pPr marL="742950" indent="-285750">
              <a:defRPr sz="2500">
                <a:solidFill>
                  <a:schemeClr val="tx1"/>
                </a:solidFill>
                <a:latin typeface="Arial" panose="020B0604020202020204" pitchFamily="34" charset="0"/>
                <a:ea typeface="ＭＳ Ｐゴシック" panose="020B0600070205080204" pitchFamily="34" charset="-128"/>
              </a:defRPr>
            </a:lvl2pPr>
            <a:lvl3pPr marL="1143000" indent="-228600">
              <a:defRPr sz="2500">
                <a:solidFill>
                  <a:schemeClr val="tx1"/>
                </a:solidFill>
                <a:latin typeface="Arial" panose="020B0604020202020204" pitchFamily="34" charset="0"/>
                <a:ea typeface="ＭＳ Ｐゴシック" panose="020B0600070205080204" pitchFamily="34" charset="-128"/>
              </a:defRPr>
            </a:lvl3pPr>
            <a:lvl4pPr marL="1600200" indent="-228600">
              <a:defRPr sz="2500">
                <a:solidFill>
                  <a:schemeClr val="tx1"/>
                </a:solidFill>
                <a:latin typeface="Arial" panose="020B0604020202020204" pitchFamily="34" charset="0"/>
                <a:ea typeface="ＭＳ Ｐゴシック" panose="020B0600070205080204" pitchFamily="34" charset="-128"/>
              </a:defRPr>
            </a:lvl4pPr>
            <a:lvl5pPr marL="2057400" indent="-228600">
              <a:defRPr sz="25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9pPr>
          </a:lstStyle>
          <a:p>
            <a:pPr algn="ctr"/>
            <a:r>
              <a:rPr lang="fr-FR" sz="1200" i="1" dirty="0"/>
              <a:t>Mise en évidence de l’instabilité numérique lors de l’intégration avec une jacobienne numérique</a:t>
            </a:r>
            <a:endParaRPr lang="fr-FR" altLang="fr-FR" sz="1200" i="1" dirty="0">
              <a:latin typeface="+mj-lt"/>
            </a:endParaRPr>
          </a:p>
        </p:txBody>
      </p:sp>
    </p:spTree>
    <p:extLst>
      <p:ext uri="{BB962C8B-B14F-4D97-AF65-F5344CB8AC3E}">
        <p14:creationId xmlns:p14="http://schemas.microsoft.com/office/powerpoint/2010/main" val="3134389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P spid="81" grpId="0"/>
      <p:bldP spid="2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18</a:t>
            </a:fld>
            <a:endParaRPr lang="fr-FR" sz="1500" dirty="0">
              <a:solidFill>
                <a:schemeClr val="tx1">
                  <a:lumMod val="65000"/>
                  <a:lumOff val="35000"/>
                </a:schemeClr>
              </a:solidFill>
            </a:endParaRPr>
          </a:p>
        </p:txBody>
      </p:sp>
      <p:pic>
        <p:nvPicPr>
          <p:cNvPr id="16" name="Image 4"/>
          <p:cNvPicPr/>
          <p:nvPr/>
        </p:nvPicPr>
        <p:blipFill>
          <a:blip r:embed="rId3"/>
          <a:stretch/>
        </p:blipFill>
        <p:spPr>
          <a:xfrm>
            <a:off x="9028553" y="6310489"/>
            <a:ext cx="1067625" cy="443553"/>
          </a:xfrm>
          <a:prstGeom prst="rect">
            <a:avLst/>
          </a:prstGeom>
          <a:ln>
            <a:noFill/>
          </a:ln>
        </p:spPr>
      </p:pic>
      <p:pic>
        <p:nvPicPr>
          <p:cNvPr id="17" name="Image 5"/>
          <p:cNvPicPr/>
          <p:nvPr/>
        </p:nvPicPr>
        <p:blipFill>
          <a:blip r:embed="rId4"/>
          <a:stretch/>
        </p:blipFill>
        <p:spPr>
          <a:xfrm>
            <a:off x="10247931" y="6343350"/>
            <a:ext cx="840137" cy="377829"/>
          </a:xfrm>
          <a:prstGeom prst="rect">
            <a:avLst/>
          </a:prstGeom>
          <a:ln>
            <a:noFill/>
          </a:ln>
        </p:spPr>
      </p:pic>
      <p:sp>
        <p:nvSpPr>
          <p:cNvPr id="18" name="Title 1"/>
          <p:cNvSpPr txBox="1">
            <a:spLocks/>
          </p:cNvSpPr>
          <p:nvPr/>
        </p:nvSpPr>
        <p:spPr>
          <a:xfrm>
            <a:off x="1213164" y="37588"/>
            <a:ext cx="6013730" cy="46060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900" b="1" dirty="0">
                <a:solidFill>
                  <a:schemeClr val="bg1"/>
                </a:solidFill>
              </a:rPr>
              <a:t>Passage du point matériel à la structure </a:t>
            </a:r>
          </a:p>
        </p:txBody>
      </p:sp>
      <p:sp>
        <p:nvSpPr>
          <p:cNvPr id="50" name="Subtitle 2"/>
          <p:cNvSpPr txBox="1">
            <a:spLocks/>
          </p:cNvSpPr>
          <p:nvPr/>
        </p:nvSpPr>
        <p:spPr>
          <a:xfrm>
            <a:off x="1369087" y="620904"/>
            <a:ext cx="3517545" cy="34968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fr-FR" sz="2000" b="1" dirty="0">
                <a:solidFill>
                  <a:schemeClr val="accent2">
                    <a:lumMod val="50000"/>
                  </a:schemeClr>
                </a:solidFill>
              </a:rPr>
              <a:t>Identification de l’anomalie</a:t>
            </a:r>
          </a:p>
        </p:txBody>
      </p:sp>
      <p:grpSp>
        <p:nvGrpSpPr>
          <p:cNvPr id="52" name="Group 15"/>
          <p:cNvGrpSpPr/>
          <p:nvPr/>
        </p:nvGrpSpPr>
        <p:grpSpPr>
          <a:xfrm>
            <a:off x="-58489" y="844041"/>
            <a:ext cx="1329960" cy="4434522"/>
            <a:chOff x="-68492" y="443991"/>
            <a:chExt cx="1003572" cy="4177024"/>
          </a:xfrm>
        </p:grpSpPr>
        <p:sp>
          <p:nvSpPr>
            <p:cNvPr id="53" name="TextBox 16"/>
            <p:cNvSpPr txBox="1"/>
            <p:nvPr/>
          </p:nvSpPr>
          <p:spPr>
            <a:xfrm>
              <a:off x="20601" y="443991"/>
              <a:ext cx="825389" cy="289905"/>
            </a:xfrm>
            <a:prstGeom prst="rect">
              <a:avLst/>
            </a:prstGeom>
            <a:noFill/>
          </p:spPr>
          <p:txBody>
            <a:bodyPr wrap="none" rtlCol="0">
              <a:spAutoFit/>
            </a:bodyPr>
            <a:lstStyle/>
            <a:p>
              <a:pPr algn="ctr"/>
              <a:r>
                <a:rPr lang="fr-FR" sz="1350" dirty="0">
                  <a:solidFill>
                    <a:schemeClr val="bg1">
                      <a:alpha val="35000"/>
                    </a:schemeClr>
                  </a:solidFill>
                  <a:effectLst>
                    <a:outerShdw dist="50800" sx="1000" sy="1000" algn="ctr" rotWithShape="0">
                      <a:srgbClr val="000000"/>
                    </a:outerShdw>
                  </a:effectLst>
                </a:rPr>
                <a:t>Introduction</a:t>
              </a:r>
            </a:p>
          </p:txBody>
        </p:sp>
        <p:sp>
          <p:nvSpPr>
            <p:cNvPr id="55" name="TextBox 18"/>
            <p:cNvSpPr txBox="1"/>
            <p:nvPr/>
          </p:nvSpPr>
          <p:spPr>
            <a:xfrm>
              <a:off x="-63553" y="1108949"/>
              <a:ext cx="977394" cy="478343"/>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Présentation de la loi DD-CFC</a:t>
              </a:r>
            </a:p>
          </p:txBody>
        </p:sp>
        <p:sp>
          <p:nvSpPr>
            <p:cNvPr id="56" name="TextBox 19"/>
            <p:cNvSpPr txBox="1"/>
            <p:nvPr/>
          </p:nvSpPr>
          <p:spPr>
            <a:xfrm>
              <a:off x="-68492" y="1918061"/>
              <a:ext cx="1003572"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Implémentation et validation du comportement</a:t>
              </a:r>
            </a:p>
          </p:txBody>
        </p:sp>
        <p:sp>
          <p:nvSpPr>
            <p:cNvPr id="59" name="TextBox 20"/>
            <p:cNvSpPr txBox="1"/>
            <p:nvPr/>
          </p:nvSpPr>
          <p:spPr>
            <a:xfrm>
              <a:off x="-55402" y="3946985"/>
              <a:ext cx="977394" cy="674030"/>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Caractérisation expérimentale et Simulation </a:t>
              </a:r>
            </a:p>
          </p:txBody>
        </p:sp>
      </p:grpSp>
      <p:sp>
        <p:nvSpPr>
          <p:cNvPr id="71" name="TextBox 64"/>
          <p:cNvSpPr txBox="1"/>
          <p:nvPr/>
        </p:nvSpPr>
        <p:spPr>
          <a:xfrm>
            <a:off x="-70603" y="3502681"/>
            <a:ext cx="1334931" cy="715581"/>
          </a:xfrm>
          <a:prstGeom prst="rect">
            <a:avLst/>
          </a:prstGeom>
          <a:noFill/>
        </p:spPr>
        <p:txBody>
          <a:bodyPr wrap="square" rtlCol="0">
            <a:spAutoFit/>
          </a:bodyPr>
          <a:lstStyle/>
          <a:p>
            <a:pPr algn="ctr"/>
            <a:r>
              <a:rPr lang="fr-FR" sz="1350" dirty="0">
                <a:solidFill>
                  <a:schemeClr val="bg1"/>
                </a:solidFill>
                <a:effectLst>
                  <a:outerShdw dist="50800" sx="1000" sy="1000" algn="ctr" rotWithShape="0">
                    <a:srgbClr val="000000">
                      <a:alpha val="59000"/>
                    </a:srgbClr>
                  </a:outerShdw>
                </a:effectLst>
              </a:rPr>
              <a:t>Diagnostic de l’intégration du comportement</a:t>
            </a:r>
          </a:p>
        </p:txBody>
      </p:sp>
      <p:sp>
        <p:nvSpPr>
          <p:cNvPr id="72"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sp>
        <p:nvSpPr>
          <p:cNvPr id="73" name="Rectangle 72"/>
          <p:cNvSpPr/>
          <p:nvPr/>
        </p:nvSpPr>
        <p:spPr>
          <a:xfrm>
            <a:off x="1680660" y="2487509"/>
            <a:ext cx="10310544" cy="646331"/>
          </a:xfrm>
          <a:prstGeom prst="rect">
            <a:avLst/>
          </a:prstGeom>
        </p:spPr>
        <p:txBody>
          <a:bodyPr wrap="square">
            <a:spAutoFit/>
          </a:bodyPr>
          <a:lstStyle/>
          <a:p>
            <a:pPr marL="285750" indent="-285750">
              <a:buFont typeface="Arial" panose="020B0604020202020204" pitchFamily="34" charset="0"/>
              <a:buChar char="•"/>
            </a:pPr>
            <a:r>
              <a:rPr lang="fr-FR" dirty="0">
                <a:solidFill>
                  <a:srgbClr val="494949"/>
                </a:solidFill>
              </a:rPr>
              <a:t>Discontinuité au voisinage de 1 </a:t>
            </a:r>
            <a:r>
              <a:rPr lang="fr-FR" dirty="0">
                <a:solidFill>
                  <a:srgbClr val="494949"/>
                </a:solidFill>
                <a:sym typeface="Wingdings" panose="05000000000000000000" pitchFamily="2" charset="2"/>
              </a:rPr>
              <a:t> Effet sur la résolution de la méthode de Newton</a:t>
            </a:r>
            <a:r>
              <a:rPr lang="fr-FR" dirty="0">
                <a:solidFill>
                  <a:srgbClr val="494949"/>
                </a:solidFill>
              </a:rPr>
              <a:t>.</a:t>
            </a:r>
          </a:p>
          <a:p>
            <a:endParaRPr lang="fr-FR" dirty="0">
              <a:solidFill>
                <a:srgbClr val="494949"/>
              </a:solidFill>
            </a:endParaRPr>
          </a:p>
        </p:txBody>
      </p:sp>
      <p:grpSp>
        <p:nvGrpSpPr>
          <p:cNvPr id="63" name="Groupe 62"/>
          <p:cNvGrpSpPr/>
          <p:nvPr/>
        </p:nvGrpSpPr>
        <p:grpSpPr>
          <a:xfrm>
            <a:off x="3369267" y="1149608"/>
            <a:ext cx="6933330" cy="703164"/>
            <a:chOff x="3369267" y="1149608"/>
            <a:chExt cx="6933330" cy="703164"/>
          </a:xfrm>
        </p:grpSpPr>
        <p:pic>
          <p:nvPicPr>
            <p:cNvPr id="24" name="Image 23"/>
            <p:cNvPicPr>
              <a:picLocks noChangeAspect="1"/>
            </p:cNvPicPr>
            <p:nvPr/>
          </p:nvPicPr>
          <p:blipFill rotWithShape="1">
            <a:blip r:embed="rId5"/>
            <a:srcRect l="18608"/>
            <a:stretch/>
          </p:blipFill>
          <p:spPr>
            <a:xfrm>
              <a:off x="3369267" y="1149608"/>
              <a:ext cx="2832698" cy="703164"/>
            </a:xfrm>
            <a:prstGeom prst="rect">
              <a:avLst/>
            </a:prstGeom>
          </p:spPr>
        </p:pic>
        <p:pic>
          <p:nvPicPr>
            <p:cNvPr id="25" name="Image 24"/>
            <p:cNvPicPr>
              <a:picLocks noChangeAspect="1"/>
            </p:cNvPicPr>
            <p:nvPr/>
          </p:nvPicPr>
          <p:blipFill>
            <a:blip r:embed="rId6"/>
            <a:stretch>
              <a:fillRect/>
            </a:stretch>
          </p:blipFill>
          <p:spPr>
            <a:xfrm>
              <a:off x="7760332" y="1271381"/>
              <a:ext cx="2542265" cy="459618"/>
            </a:xfrm>
            <a:prstGeom prst="rect">
              <a:avLst/>
            </a:prstGeom>
          </p:spPr>
        </p:pic>
        <p:sp>
          <p:nvSpPr>
            <p:cNvPr id="26" name="Striped Right Arrow 79"/>
            <p:cNvSpPr/>
            <p:nvPr/>
          </p:nvSpPr>
          <p:spPr>
            <a:xfrm>
              <a:off x="6619310" y="1393522"/>
              <a:ext cx="484364" cy="215336"/>
            </a:xfrm>
            <a:prstGeom prst="stripedRightArrow">
              <a:avLst>
                <a:gd name="adj1" fmla="val 28064"/>
                <a:gd name="adj2" fmla="val 90870"/>
              </a:avLst>
            </a:prstGeom>
            <a:gradFill>
              <a:gsLst>
                <a:gs pos="0">
                  <a:schemeClr val="bg1">
                    <a:lumMod val="50000"/>
                  </a:schemeClr>
                </a:gs>
                <a:gs pos="100000">
                  <a:schemeClr val="bg2">
                    <a:lumMod val="2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Rectangle 26"/>
          <p:cNvSpPr/>
          <p:nvPr/>
        </p:nvSpPr>
        <p:spPr>
          <a:xfrm>
            <a:off x="4261058" y="1190378"/>
            <a:ext cx="562760" cy="662394"/>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solidFill>
                <a:srgbClr val="C00000"/>
              </a:solidFill>
            </a:endParaRPr>
          </a:p>
        </p:txBody>
      </p:sp>
      <p:cxnSp>
        <p:nvCxnSpPr>
          <p:cNvPr id="28" name="Elbow Connector 49"/>
          <p:cNvCxnSpPr/>
          <p:nvPr/>
        </p:nvCxnSpPr>
        <p:spPr>
          <a:xfrm rot="16200000" flipH="1">
            <a:off x="4364609" y="1998831"/>
            <a:ext cx="616758" cy="301660"/>
          </a:xfrm>
          <a:prstGeom prst="bentConnector3">
            <a:avLst>
              <a:gd name="adj1" fmla="val 50000"/>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0" name="Subtitle 2"/>
          <p:cNvSpPr txBox="1">
            <a:spLocks/>
          </p:cNvSpPr>
          <p:nvPr/>
        </p:nvSpPr>
        <p:spPr>
          <a:xfrm>
            <a:off x="1369087" y="3065157"/>
            <a:ext cx="5494717" cy="34968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fr-FR" sz="2000" b="1" dirty="0">
                <a:solidFill>
                  <a:schemeClr val="accent2">
                    <a:lumMod val="50000"/>
                  </a:schemeClr>
                </a:solidFill>
              </a:rPr>
              <a:t>Solution mise en œuvre : Méthode des statuts</a:t>
            </a:r>
          </a:p>
        </p:txBody>
      </p:sp>
      <p:sp>
        <p:nvSpPr>
          <p:cNvPr id="3" name="ZoneTexte 2"/>
          <p:cNvSpPr txBox="1"/>
          <p:nvPr/>
        </p:nvSpPr>
        <p:spPr>
          <a:xfrm>
            <a:off x="1323772" y="5016003"/>
            <a:ext cx="1477719" cy="338554"/>
          </a:xfrm>
          <a:prstGeom prst="rect">
            <a:avLst/>
          </a:prstGeom>
          <a:noFill/>
          <a:ln w="19050">
            <a:solidFill>
              <a:srgbClr val="00B0F0"/>
            </a:solidFill>
          </a:ln>
        </p:spPr>
        <p:txBody>
          <a:bodyPr wrap="square" rtlCol="0">
            <a:spAutoFit/>
          </a:bodyPr>
          <a:lstStyle/>
          <a:p>
            <a:pPr algn="ctr"/>
            <a:r>
              <a:rPr lang="fr-FR" sz="1600" dirty="0"/>
              <a:t>Convergence ?</a:t>
            </a:r>
          </a:p>
        </p:txBody>
      </p:sp>
      <p:sp>
        <p:nvSpPr>
          <p:cNvPr id="35" name="ZoneTexte 34"/>
          <p:cNvSpPr txBox="1"/>
          <p:nvPr/>
        </p:nvSpPr>
        <p:spPr>
          <a:xfrm>
            <a:off x="3614699" y="4885937"/>
            <a:ext cx="2327608" cy="584775"/>
          </a:xfrm>
          <a:prstGeom prst="rect">
            <a:avLst/>
          </a:prstGeom>
          <a:noFill/>
          <a:ln w="19050">
            <a:solidFill>
              <a:srgbClr val="00B0F0"/>
            </a:solidFill>
          </a:ln>
        </p:spPr>
        <p:txBody>
          <a:bodyPr wrap="square" rtlCol="0">
            <a:spAutoFit/>
          </a:bodyPr>
          <a:lstStyle/>
          <a:p>
            <a:pPr algn="ctr"/>
            <a:r>
              <a:rPr lang="fr-FR" sz="1600" dirty="0"/>
              <a:t>Mécanisme de glissement plastique activé ?</a:t>
            </a:r>
          </a:p>
        </p:txBody>
      </p:sp>
      <p:pic>
        <p:nvPicPr>
          <p:cNvPr id="7" name="Image 6"/>
          <p:cNvPicPr>
            <a:picLocks noChangeAspect="1"/>
          </p:cNvPicPr>
          <p:nvPr/>
        </p:nvPicPr>
        <p:blipFill>
          <a:blip r:embed="rId7"/>
          <a:stretch>
            <a:fillRect/>
          </a:stretch>
        </p:blipFill>
        <p:spPr>
          <a:xfrm>
            <a:off x="7062634" y="4427750"/>
            <a:ext cx="1308827" cy="361736"/>
          </a:xfrm>
          <a:prstGeom prst="rect">
            <a:avLst/>
          </a:prstGeom>
          <a:ln w="19050">
            <a:solidFill>
              <a:srgbClr val="00B050"/>
            </a:solidFill>
          </a:ln>
        </p:spPr>
      </p:pic>
      <p:pic>
        <p:nvPicPr>
          <p:cNvPr id="37" name="Image 36"/>
          <p:cNvPicPr>
            <a:picLocks noChangeAspect="1"/>
          </p:cNvPicPr>
          <p:nvPr/>
        </p:nvPicPr>
        <p:blipFill rotWithShape="1">
          <a:blip r:embed="rId6"/>
          <a:srcRect r="39989"/>
          <a:stretch/>
        </p:blipFill>
        <p:spPr>
          <a:xfrm>
            <a:off x="7062634" y="5514176"/>
            <a:ext cx="1308827" cy="372400"/>
          </a:xfrm>
          <a:prstGeom prst="rect">
            <a:avLst/>
          </a:prstGeom>
          <a:ln w="19050">
            <a:solidFill>
              <a:srgbClr val="00B050"/>
            </a:solidFill>
          </a:ln>
        </p:spPr>
      </p:pic>
      <p:sp>
        <p:nvSpPr>
          <p:cNvPr id="38" name="Striped Right Arrow 67"/>
          <p:cNvSpPr/>
          <p:nvPr/>
        </p:nvSpPr>
        <p:spPr>
          <a:xfrm>
            <a:off x="2869960" y="5115980"/>
            <a:ext cx="676269" cy="150144"/>
          </a:xfrm>
          <a:prstGeom prst="stripedRightArrow">
            <a:avLst>
              <a:gd name="adj1" fmla="val 28064"/>
              <a:gd name="adj2" fmla="val 90870"/>
            </a:avLst>
          </a:prstGeom>
          <a:gradFill>
            <a:gsLst>
              <a:gs pos="0">
                <a:schemeClr val="bg1">
                  <a:lumMod val="50000"/>
                </a:schemeClr>
              </a:gs>
              <a:gs pos="100000">
                <a:schemeClr val="bg2">
                  <a:lumMod val="2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Striped Right Arrow 67"/>
          <p:cNvSpPr/>
          <p:nvPr/>
        </p:nvSpPr>
        <p:spPr>
          <a:xfrm rot="20731686">
            <a:off x="6010736" y="4660538"/>
            <a:ext cx="938879" cy="183008"/>
          </a:xfrm>
          <a:prstGeom prst="stripedRightArrow">
            <a:avLst>
              <a:gd name="adj1" fmla="val 28064"/>
              <a:gd name="adj2" fmla="val 90870"/>
            </a:avLst>
          </a:prstGeom>
          <a:gradFill>
            <a:gsLst>
              <a:gs pos="0">
                <a:schemeClr val="bg1">
                  <a:lumMod val="50000"/>
                </a:schemeClr>
              </a:gs>
              <a:gs pos="100000">
                <a:schemeClr val="bg2">
                  <a:lumMod val="2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Striped Right Arrow 67"/>
          <p:cNvSpPr/>
          <p:nvPr/>
        </p:nvSpPr>
        <p:spPr>
          <a:xfrm rot="812456">
            <a:off x="5996503" y="5446101"/>
            <a:ext cx="938879" cy="183008"/>
          </a:xfrm>
          <a:prstGeom prst="stripedRightArrow">
            <a:avLst>
              <a:gd name="adj1" fmla="val 28064"/>
              <a:gd name="adj2" fmla="val 90870"/>
            </a:avLst>
          </a:prstGeom>
          <a:gradFill>
            <a:gsLst>
              <a:gs pos="0">
                <a:schemeClr val="bg1">
                  <a:lumMod val="50000"/>
                </a:schemeClr>
              </a:gs>
              <a:gs pos="100000">
                <a:schemeClr val="bg2">
                  <a:lumMod val="2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ZoneTexte 7"/>
          <p:cNvSpPr txBox="1"/>
          <p:nvPr/>
        </p:nvSpPr>
        <p:spPr>
          <a:xfrm>
            <a:off x="2933525" y="4847710"/>
            <a:ext cx="676269" cy="307777"/>
          </a:xfrm>
          <a:prstGeom prst="rect">
            <a:avLst/>
          </a:prstGeom>
          <a:noFill/>
        </p:spPr>
        <p:txBody>
          <a:bodyPr wrap="square" rtlCol="0">
            <a:spAutoFit/>
          </a:bodyPr>
          <a:lstStyle/>
          <a:p>
            <a:r>
              <a:rPr lang="fr-FR" sz="1400" dirty="0"/>
              <a:t>Oui</a:t>
            </a:r>
            <a:endParaRPr lang="fr-FR" dirty="0"/>
          </a:p>
        </p:txBody>
      </p:sp>
      <p:sp>
        <p:nvSpPr>
          <p:cNvPr id="42" name="ZoneTexte 41"/>
          <p:cNvSpPr txBox="1"/>
          <p:nvPr/>
        </p:nvSpPr>
        <p:spPr>
          <a:xfrm rot="20582952">
            <a:off x="6101112" y="4421426"/>
            <a:ext cx="676269" cy="307777"/>
          </a:xfrm>
          <a:prstGeom prst="rect">
            <a:avLst/>
          </a:prstGeom>
          <a:noFill/>
        </p:spPr>
        <p:txBody>
          <a:bodyPr wrap="square" rtlCol="0">
            <a:spAutoFit/>
          </a:bodyPr>
          <a:lstStyle/>
          <a:p>
            <a:r>
              <a:rPr lang="fr-FR" sz="1400" dirty="0"/>
              <a:t>Oui</a:t>
            </a:r>
            <a:endParaRPr lang="fr-FR" dirty="0"/>
          </a:p>
        </p:txBody>
      </p:sp>
      <p:sp>
        <p:nvSpPr>
          <p:cNvPr id="43" name="ZoneTexte 42"/>
          <p:cNvSpPr txBox="1"/>
          <p:nvPr/>
        </p:nvSpPr>
        <p:spPr>
          <a:xfrm rot="875770">
            <a:off x="6111396" y="5216580"/>
            <a:ext cx="676269" cy="307777"/>
          </a:xfrm>
          <a:prstGeom prst="rect">
            <a:avLst/>
          </a:prstGeom>
          <a:noFill/>
        </p:spPr>
        <p:txBody>
          <a:bodyPr wrap="square" rtlCol="0">
            <a:spAutoFit/>
          </a:bodyPr>
          <a:lstStyle/>
          <a:p>
            <a:r>
              <a:rPr lang="fr-FR" sz="1400" dirty="0"/>
              <a:t>Non</a:t>
            </a:r>
            <a:endParaRPr lang="fr-FR" dirty="0"/>
          </a:p>
        </p:txBody>
      </p:sp>
      <p:sp>
        <p:nvSpPr>
          <p:cNvPr id="9" name="Rectangle 8"/>
          <p:cNvSpPr/>
          <p:nvPr/>
        </p:nvSpPr>
        <p:spPr>
          <a:xfrm>
            <a:off x="6597433" y="4151508"/>
            <a:ext cx="1884463" cy="1939717"/>
          </a:xfrm>
          <a:prstGeom prst="rect">
            <a:avLst/>
          </a:prstGeom>
          <a:noFill/>
          <a:ln w="19050">
            <a:solidFill>
              <a:srgbClr val="92D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ZoneTexte 44"/>
          <p:cNvSpPr txBox="1"/>
          <p:nvPr/>
        </p:nvSpPr>
        <p:spPr>
          <a:xfrm>
            <a:off x="6897071" y="3816558"/>
            <a:ext cx="1401922" cy="307777"/>
          </a:xfrm>
          <a:prstGeom prst="rect">
            <a:avLst/>
          </a:prstGeom>
          <a:noFill/>
        </p:spPr>
        <p:txBody>
          <a:bodyPr wrap="square" rtlCol="0">
            <a:spAutoFit/>
          </a:bodyPr>
          <a:lstStyle/>
          <a:p>
            <a:pPr algn="ctr"/>
            <a:r>
              <a:rPr lang="fr-FR" sz="1400" b="1" dirty="0">
                <a:solidFill>
                  <a:srgbClr val="92D050"/>
                </a:solidFill>
              </a:rPr>
              <a:t>Si Vérification</a:t>
            </a:r>
            <a:endParaRPr lang="fr-FR" b="1" dirty="0">
              <a:solidFill>
                <a:srgbClr val="92D050"/>
              </a:solidFill>
            </a:endParaRPr>
          </a:p>
        </p:txBody>
      </p:sp>
      <p:sp>
        <p:nvSpPr>
          <p:cNvPr id="46" name="ZoneTexte 45"/>
          <p:cNvSpPr txBox="1"/>
          <p:nvPr/>
        </p:nvSpPr>
        <p:spPr>
          <a:xfrm>
            <a:off x="9797622" y="4436618"/>
            <a:ext cx="1740752" cy="307777"/>
          </a:xfrm>
          <a:prstGeom prst="rect">
            <a:avLst/>
          </a:prstGeom>
          <a:noFill/>
          <a:ln w="19050">
            <a:solidFill>
              <a:srgbClr val="C00000"/>
            </a:solidFill>
          </a:ln>
        </p:spPr>
        <p:txBody>
          <a:bodyPr wrap="square" rtlCol="0">
            <a:spAutoFit/>
          </a:bodyPr>
          <a:lstStyle/>
          <a:p>
            <a:pPr algn="ctr"/>
            <a:r>
              <a:rPr lang="fr-FR" sz="1400" dirty="0"/>
              <a:t>Mécanisme désactivé</a:t>
            </a:r>
          </a:p>
        </p:txBody>
      </p:sp>
      <p:sp>
        <p:nvSpPr>
          <p:cNvPr id="47" name="ZoneTexte 46"/>
          <p:cNvSpPr txBox="1"/>
          <p:nvPr/>
        </p:nvSpPr>
        <p:spPr>
          <a:xfrm>
            <a:off x="9854182" y="5537605"/>
            <a:ext cx="1627631" cy="307777"/>
          </a:xfrm>
          <a:prstGeom prst="rect">
            <a:avLst/>
          </a:prstGeom>
          <a:noFill/>
          <a:ln w="19050">
            <a:solidFill>
              <a:srgbClr val="C00000"/>
            </a:solidFill>
          </a:ln>
        </p:spPr>
        <p:txBody>
          <a:bodyPr wrap="square" rtlCol="0">
            <a:spAutoFit/>
          </a:bodyPr>
          <a:lstStyle/>
          <a:p>
            <a:pPr algn="ctr"/>
            <a:r>
              <a:rPr lang="fr-FR" sz="1400" dirty="0"/>
              <a:t>Mécanisme activé</a:t>
            </a:r>
          </a:p>
        </p:txBody>
      </p:sp>
      <p:sp>
        <p:nvSpPr>
          <p:cNvPr id="51" name="Rectangle 50"/>
          <p:cNvSpPr/>
          <p:nvPr/>
        </p:nvSpPr>
        <p:spPr>
          <a:xfrm>
            <a:off x="9494965" y="4175418"/>
            <a:ext cx="2132051" cy="1939718"/>
          </a:xfrm>
          <a:prstGeom prst="rect">
            <a:avLst/>
          </a:prstGeom>
          <a:noFill/>
          <a:ln w="1905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ZoneTexte 56"/>
          <p:cNvSpPr txBox="1"/>
          <p:nvPr/>
        </p:nvSpPr>
        <p:spPr>
          <a:xfrm>
            <a:off x="9853282" y="3816558"/>
            <a:ext cx="1684191" cy="307777"/>
          </a:xfrm>
          <a:prstGeom prst="rect">
            <a:avLst/>
          </a:prstGeom>
          <a:noFill/>
        </p:spPr>
        <p:txBody>
          <a:bodyPr wrap="square" rtlCol="0">
            <a:spAutoFit/>
          </a:bodyPr>
          <a:lstStyle/>
          <a:p>
            <a:pPr algn="ctr"/>
            <a:r>
              <a:rPr lang="fr-FR" sz="1400" b="1" dirty="0">
                <a:solidFill>
                  <a:srgbClr val="FF0000"/>
                </a:solidFill>
              </a:rPr>
              <a:t>Si Echec vérification</a:t>
            </a:r>
            <a:endParaRPr lang="fr-FR" b="1" dirty="0">
              <a:solidFill>
                <a:srgbClr val="FF0000"/>
              </a:solidFill>
            </a:endParaRPr>
          </a:p>
        </p:txBody>
      </p:sp>
      <p:sp>
        <p:nvSpPr>
          <p:cNvPr id="58" name="TextBox 17"/>
          <p:cNvSpPr txBox="1"/>
          <p:nvPr/>
        </p:nvSpPr>
        <p:spPr>
          <a:xfrm>
            <a:off x="-23810" y="5617449"/>
            <a:ext cx="1272721" cy="300082"/>
          </a:xfrm>
          <a:prstGeom prst="rect">
            <a:avLst/>
          </a:prstGeom>
          <a:noFill/>
        </p:spPr>
        <p:txBody>
          <a:bodyPr wrap="none" rtlCol="0">
            <a:spAutoFit/>
          </a:bodyPr>
          <a:lstStyle/>
          <a:p>
            <a:r>
              <a:rPr lang="fr-FR" sz="1350" dirty="0">
                <a:solidFill>
                  <a:schemeClr val="bg1">
                    <a:alpha val="35000"/>
                  </a:schemeClr>
                </a:solidFill>
                <a:effectLst>
                  <a:outerShdw dist="50800" sx="1000" sy="1000" algn="ctr" rotWithShape="0">
                    <a:srgbClr val="000000"/>
                  </a:outerShdw>
                </a:effectLst>
              </a:rPr>
              <a:t>Bilan de l’étude</a:t>
            </a:r>
          </a:p>
        </p:txBody>
      </p:sp>
      <p:cxnSp>
        <p:nvCxnSpPr>
          <p:cNvPr id="13" name="Connecteur droit 12"/>
          <p:cNvCxnSpPr/>
          <p:nvPr/>
        </p:nvCxnSpPr>
        <p:spPr>
          <a:xfrm>
            <a:off x="11611427" y="5136335"/>
            <a:ext cx="318636" cy="1"/>
          </a:xfrm>
          <a:prstGeom prst="line">
            <a:avLst/>
          </a:prstGeom>
          <a:ln w="12700">
            <a:prstDash val="lgDash"/>
          </a:ln>
        </p:spPr>
        <p:style>
          <a:lnRef idx="1">
            <a:schemeClr val="accent1"/>
          </a:lnRef>
          <a:fillRef idx="0">
            <a:schemeClr val="accent1"/>
          </a:fillRef>
          <a:effectRef idx="0">
            <a:schemeClr val="accent1"/>
          </a:effectRef>
          <a:fontRef idx="minor">
            <a:schemeClr val="tx1"/>
          </a:fontRef>
        </p:style>
      </p:cxnSp>
      <p:cxnSp>
        <p:nvCxnSpPr>
          <p:cNvPr id="60" name="Connecteur droit 59"/>
          <p:cNvCxnSpPr/>
          <p:nvPr/>
        </p:nvCxnSpPr>
        <p:spPr>
          <a:xfrm>
            <a:off x="11930063" y="3673442"/>
            <a:ext cx="0" cy="1466163"/>
          </a:xfrm>
          <a:prstGeom prst="line">
            <a:avLst/>
          </a:prstGeom>
          <a:ln w="12700">
            <a:prstDash val="lgDash"/>
          </a:ln>
        </p:spPr>
        <p:style>
          <a:lnRef idx="1">
            <a:schemeClr val="accent1"/>
          </a:lnRef>
          <a:fillRef idx="0">
            <a:schemeClr val="accent1"/>
          </a:fillRef>
          <a:effectRef idx="0">
            <a:schemeClr val="accent1"/>
          </a:effectRef>
          <a:fontRef idx="minor">
            <a:schemeClr val="tx1"/>
          </a:fontRef>
        </p:style>
      </p:cxnSp>
      <p:cxnSp>
        <p:nvCxnSpPr>
          <p:cNvPr id="62" name="Connecteur droit 61"/>
          <p:cNvCxnSpPr/>
          <p:nvPr/>
        </p:nvCxnSpPr>
        <p:spPr>
          <a:xfrm>
            <a:off x="2171700" y="3678206"/>
            <a:ext cx="6633028" cy="0"/>
          </a:xfrm>
          <a:prstGeom prst="line">
            <a:avLst/>
          </a:prstGeom>
          <a:ln w="12700">
            <a:prstDash val="lgDash"/>
          </a:ln>
        </p:spPr>
        <p:style>
          <a:lnRef idx="1">
            <a:schemeClr val="accent1"/>
          </a:lnRef>
          <a:fillRef idx="0">
            <a:schemeClr val="accent1"/>
          </a:fillRef>
          <a:effectRef idx="0">
            <a:schemeClr val="accent1"/>
          </a:effectRef>
          <a:fontRef idx="minor">
            <a:schemeClr val="tx1"/>
          </a:fontRef>
        </p:style>
      </p:cxnSp>
      <p:cxnSp>
        <p:nvCxnSpPr>
          <p:cNvPr id="61" name="Connecteur droit avec flèche 60"/>
          <p:cNvCxnSpPr/>
          <p:nvPr/>
        </p:nvCxnSpPr>
        <p:spPr>
          <a:xfrm>
            <a:off x="2179320" y="3673442"/>
            <a:ext cx="0" cy="1212495"/>
          </a:xfrm>
          <a:prstGeom prst="straightConnector1">
            <a:avLst/>
          </a:prstGeom>
          <a:ln w="12700">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54" name="Connecteur droit 53"/>
          <p:cNvCxnSpPr/>
          <p:nvPr/>
        </p:nvCxnSpPr>
        <p:spPr>
          <a:xfrm>
            <a:off x="8486092" y="5145864"/>
            <a:ext cx="318636" cy="1"/>
          </a:xfrm>
          <a:prstGeom prst="line">
            <a:avLst/>
          </a:prstGeom>
          <a:ln w="12700">
            <a:prstDash val="lgDash"/>
          </a:ln>
        </p:spPr>
        <p:style>
          <a:lnRef idx="1">
            <a:schemeClr val="accent1"/>
          </a:lnRef>
          <a:fillRef idx="0">
            <a:schemeClr val="accent1"/>
          </a:fillRef>
          <a:effectRef idx="0">
            <a:schemeClr val="accent1"/>
          </a:effectRef>
          <a:fontRef idx="minor">
            <a:schemeClr val="tx1"/>
          </a:fontRef>
        </p:style>
      </p:cxnSp>
      <p:cxnSp>
        <p:nvCxnSpPr>
          <p:cNvPr id="64" name="Connecteur droit 63"/>
          <p:cNvCxnSpPr/>
          <p:nvPr/>
        </p:nvCxnSpPr>
        <p:spPr>
          <a:xfrm>
            <a:off x="8804728" y="3682971"/>
            <a:ext cx="0" cy="1466163"/>
          </a:xfrm>
          <a:prstGeom prst="line">
            <a:avLst/>
          </a:prstGeom>
          <a:ln w="12700">
            <a:prstDash val="lgDash"/>
          </a:ln>
        </p:spPr>
        <p:style>
          <a:lnRef idx="1">
            <a:schemeClr val="accent1"/>
          </a:lnRef>
          <a:fillRef idx="0">
            <a:schemeClr val="accent1"/>
          </a:fillRef>
          <a:effectRef idx="0">
            <a:schemeClr val="accent1"/>
          </a:effectRef>
          <a:fontRef idx="minor">
            <a:schemeClr val="tx1"/>
          </a:fontRef>
        </p:style>
      </p:cxnSp>
      <p:cxnSp>
        <p:nvCxnSpPr>
          <p:cNvPr id="65" name="Connecteur droit 64"/>
          <p:cNvCxnSpPr/>
          <p:nvPr/>
        </p:nvCxnSpPr>
        <p:spPr>
          <a:xfrm>
            <a:off x="8804728" y="3679244"/>
            <a:ext cx="3125335" cy="0"/>
          </a:xfrm>
          <a:prstGeom prst="line">
            <a:avLst/>
          </a:prstGeom>
          <a:ln w="12700">
            <a:prstDash val="lgDash"/>
          </a:ln>
        </p:spPr>
        <p:style>
          <a:lnRef idx="1">
            <a:schemeClr val="accent1"/>
          </a:lnRef>
          <a:fillRef idx="0">
            <a:schemeClr val="accent1"/>
          </a:fillRef>
          <a:effectRef idx="0">
            <a:schemeClr val="accent1"/>
          </a:effectRef>
          <a:fontRef idx="minor">
            <a:schemeClr val="tx1"/>
          </a:fontRef>
        </p:style>
      </p:cxnSp>
      <p:sp>
        <p:nvSpPr>
          <p:cNvPr id="2" name="ZoneTexte 1"/>
          <p:cNvSpPr txBox="1"/>
          <p:nvPr/>
        </p:nvSpPr>
        <p:spPr>
          <a:xfrm>
            <a:off x="10595213" y="1331913"/>
            <a:ext cx="728084" cy="338554"/>
          </a:xfrm>
          <a:prstGeom prst="rect">
            <a:avLst/>
          </a:prstGeom>
          <a:noFill/>
        </p:spPr>
        <p:txBody>
          <a:bodyPr wrap="none" rtlCol="0">
            <a:spAutoFit/>
          </a:bodyPr>
          <a:lstStyle/>
          <a:p>
            <a:r>
              <a:rPr lang="fr-FR" sz="1600" dirty="0" smtClean="0"/>
              <a:t>(n=70)</a:t>
            </a:r>
            <a:endParaRPr lang="fr-FR" sz="1600" dirty="0"/>
          </a:p>
        </p:txBody>
      </p:sp>
    </p:spTree>
    <p:extLst>
      <p:ext uri="{BB962C8B-B14F-4D97-AF65-F5344CB8AC3E}">
        <p14:creationId xmlns:p14="http://schemas.microsoft.com/office/powerpoint/2010/main" val="4911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9"/>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7"/>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4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54"/>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64"/>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62"/>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61"/>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47"/>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46"/>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5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57"/>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13"/>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60"/>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p:bldP spid="27" grpId="0" animBg="1"/>
      <p:bldP spid="30" grpId="0"/>
      <p:bldP spid="3" grpId="0" animBg="1"/>
      <p:bldP spid="35" grpId="0" animBg="1"/>
      <p:bldP spid="38" grpId="0" animBg="1"/>
      <p:bldP spid="39" grpId="0" animBg="1"/>
      <p:bldP spid="40" grpId="0" animBg="1"/>
      <p:bldP spid="8" grpId="0"/>
      <p:bldP spid="42" grpId="0"/>
      <p:bldP spid="43" grpId="0"/>
      <p:bldP spid="9" grpId="0" animBg="1"/>
      <p:bldP spid="45" grpId="0"/>
      <p:bldP spid="46" grpId="0" animBg="1"/>
      <p:bldP spid="47" grpId="0" animBg="1"/>
      <p:bldP spid="51" grpId="0" animBg="1"/>
      <p:bldP spid="5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19</a:t>
            </a:fld>
            <a:endParaRPr lang="fr-FR" sz="1500" dirty="0">
              <a:solidFill>
                <a:schemeClr val="tx1">
                  <a:lumMod val="65000"/>
                  <a:lumOff val="35000"/>
                </a:schemeClr>
              </a:solidFill>
            </a:endParaRPr>
          </a:p>
        </p:txBody>
      </p:sp>
      <p:pic>
        <p:nvPicPr>
          <p:cNvPr id="16" name="Image 4"/>
          <p:cNvPicPr/>
          <p:nvPr/>
        </p:nvPicPr>
        <p:blipFill>
          <a:blip r:embed="rId4"/>
          <a:stretch/>
        </p:blipFill>
        <p:spPr>
          <a:xfrm>
            <a:off x="9028553" y="6310489"/>
            <a:ext cx="1067625" cy="443553"/>
          </a:xfrm>
          <a:prstGeom prst="rect">
            <a:avLst/>
          </a:prstGeom>
          <a:ln>
            <a:noFill/>
          </a:ln>
        </p:spPr>
      </p:pic>
      <p:pic>
        <p:nvPicPr>
          <p:cNvPr id="17" name="Image 5"/>
          <p:cNvPicPr/>
          <p:nvPr/>
        </p:nvPicPr>
        <p:blipFill>
          <a:blip r:embed="rId5"/>
          <a:stretch/>
        </p:blipFill>
        <p:spPr>
          <a:xfrm>
            <a:off x="10247931" y="6343350"/>
            <a:ext cx="840137" cy="377829"/>
          </a:xfrm>
          <a:prstGeom prst="rect">
            <a:avLst/>
          </a:prstGeom>
          <a:ln>
            <a:noFill/>
          </a:ln>
        </p:spPr>
      </p:pic>
      <p:sp>
        <p:nvSpPr>
          <p:cNvPr id="18" name="Title 1"/>
          <p:cNvSpPr txBox="1">
            <a:spLocks/>
          </p:cNvSpPr>
          <p:nvPr/>
        </p:nvSpPr>
        <p:spPr>
          <a:xfrm>
            <a:off x="1119349" y="-73123"/>
            <a:ext cx="6205275" cy="58096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fr-FR" sz="2900" b="1" dirty="0">
                <a:solidFill>
                  <a:schemeClr val="bg1"/>
                </a:solidFill>
              </a:rPr>
              <a:t>Caractéristiques des éprouvettes testées</a:t>
            </a:r>
          </a:p>
        </p:txBody>
      </p:sp>
      <p:pic>
        <p:nvPicPr>
          <p:cNvPr id="36" name="Image 35">
            <a:extLst>
              <a:ext uri="{FF2B5EF4-FFF2-40B4-BE49-F238E27FC236}">
                <a16:creationId xmlns="" xmlns:a16="http://schemas.microsoft.com/office/drawing/2014/main" id="{6097D70C-1FAE-4D2F-A3B2-4D25FED87504}"/>
              </a:ext>
            </a:extLst>
          </p:cNvPr>
          <p:cNvPicPr>
            <a:picLocks noChangeAspect="1"/>
          </p:cNvPicPr>
          <p:nvPr/>
        </p:nvPicPr>
        <p:blipFill>
          <a:blip r:embed="rId6"/>
          <a:stretch>
            <a:fillRect/>
          </a:stretch>
        </p:blipFill>
        <p:spPr>
          <a:xfrm>
            <a:off x="7473374" y="2522693"/>
            <a:ext cx="4517830" cy="2255435"/>
          </a:xfrm>
          <a:prstGeom prst="rect">
            <a:avLst/>
          </a:prstGeom>
          <a:ln w="28575">
            <a:solidFill>
              <a:srgbClr val="00B050"/>
            </a:solidFill>
          </a:ln>
        </p:spPr>
      </p:pic>
      <p:grpSp>
        <p:nvGrpSpPr>
          <p:cNvPr id="37" name="Group 9">
            <a:extLst>
              <a:ext uri="{FF2B5EF4-FFF2-40B4-BE49-F238E27FC236}">
                <a16:creationId xmlns="" xmlns:a16="http://schemas.microsoft.com/office/drawing/2014/main" id="{9892DD7F-50A9-4823-855F-2F94E6DE9FF1}"/>
              </a:ext>
            </a:extLst>
          </p:cNvPr>
          <p:cNvGrpSpPr/>
          <p:nvPr/>
        </p:nvGrpSpPr>
        <p:grpSpPr>
          <a:xfrm>
            <a:off x="994324" y="768053"/>
            <a:ext cx="6330300" cy="1367862"/>
            <a:chOff x="590274" y="491759"/>
            <a:chExt cx="6330300" cy="1151816"/>
          </a:xfrm>
        </p:grpSpPr>
        <p:grpSp>
          <p:nvGrpSpPr>
            <p:cNvPr id="38" name="Group 6">
              <a:extLst>
                <a:ext uri="{FF2B5EF4-FFF2-40B4-BE49-F238E27FC236}">
                  <a16:creationId xmlns="" xmlns:a16="http://schemas.microsoft.com/office/drawing/2014/main" id="{504B46D0-A01E-4CBC-BD12-78672C1D7046}"/>
                </a:ext>
              </a:extLst>
            </p:cNvPr>
            <p:cNvGrpSpPr/>
            <p:nvPr/>
          </p:nvGrpSpPr>
          <p:grpSpPr>
            <a:xfrm>
              <a:off x="590274" y="882933"/>
              <a:ext cx="6330300" cy="760642"/>
              <a:chOff x="541218" y="1030750"/>
              <a:chExt cx="6330300" cy="760642"/>
            </a:xfrm>
          </p:grpSpPr>
          <p:sp>
            <p:nvSpPr>
              <p:cNvPr id="40" name="TextBox 39">
                <a:extLst>
                  <a:ext uri="{FF2B5EF4-FFF2-40B4-BE49-F238E27FC236}">
                    <a16:creationId xmlns="" xmlns:a16="http://schemas.microsoft.com/office/drawing/2014/main" id="{86C98531-5E82-4423-AD2C-A63A3DD6CB9D}"/>
                  </a:ext>
                </a:extLst>
              </p:cNvPr>
              <p:cNvSpPr txBox="1"/>
              <p:nvPr/>
            </p:nvSpPr>
            <p:spPr>
              <a:xfrm>
                <a:off x="541218" y="1172247"/>
                <a:ext cx="6319294" cy="492413"/>
              </a:xfrm>
              <a:prstGeom prst="rect">
                <a:avLst/>
              </a:prstGeom>
              <a:noFill/>
            </p:spPr>
            <p:txBody>
              <a:bodyPr wrap="none" rtlCol="0">
                <a:spAutoFit/>
              </a:bodyPr>
              <a:lstStyle/>
              <a:p>
                <a:pPr lvl="1"/>
                <a:r>
                  <a:rPr lang="fr-FR" sz="1600" dirty="0">
                    <a:solidFill>
                      <a:schemeClr val="tx1">
                        <a:lumMod val="75000"/>
                        <a:lumOff val="25000"/>
                      </a:schemeClr>
                    </a:solidFill>
                  </a:rPr>
                  <a:t>Solidification directionnelle des cristaux par le procédé de </a:t>
                </a:r>
                <a:r>
                  <a:rPr lang="fr-FR" sz="1600" b="1" dirty="0">
                    <a:solidFill>
                      <a:srgbClr val="EB6E19"/>
                    </a:solidFill>
                  </a:rPr>
                  <a:t>Bridgman</a:t>
                </a:r>
              </a:p>
              <a:p>
                <a:pPr lvl="1"/>
                <a:r>
                  <a:rPr lang="fr-FR" sz="1600" dirty="0">
                    <a:solidFill>
                      <a:schemeClr val="tx1">
                        <a:lumMod val="75000"/>
                        <a:lumOff val="25000"/>
                      </a:schemeClr>
                    </a:solidFill>
                  </a:rPr>
                  <a:t>Eprouvettes découpées par </a:t>
                </a:r>
                <a:r>
                  <a:rPr lang="fr-FR" sz="1600" b="1" dirty="0" smtClean="0">
                    <a:solidFill>
                      <a:srgbClr val="EA6B14"/>
                    </a:solidFill>
                  </a:rPr>
                  <a:t>électroérosion</a:t>
                </a:r>
                <a:endParaRPr lang="fr-FR" sz="1600" dirty="0">
                  <a:solidFill>
                    <a:schemeClr val="tx1">
                      <a:lumMod val="75000"/>
                      <a:lumOff val="25000"/>
                    </a:schemeClr>
                  </a:solidFill>
                </a:endParaRPr>
              </a:p>
            </p:txBody>
          </p:sp>
          <p:sp>
            <p:nvSpPr>
              <p:cNvPr id="43" name="Rounded Rectangle 40">
                <a:extLst>
                  <a:ext uri="{FF2B5EF4-FFF2-40B4-BE49-F238E27FC236}">
                    <a16:creationId xmlns="" xmlns:a16="http://schemas.microsoft.com/office/drawing/2014/main" id="{5880A40C-F53B-40D0-9E05-B541BD8B6A47}"/>
                  </a:ext>
                </a:extLst>
              </p:cNvPr>
              <p:cNvSpPr/>
              <p:nvPr/>
            </p:nvSpPr>
            <p:spPr>
              <a:xfrm>
                <a:off x="904716" y="1030750"/>
                <a:ext cx="5966802" cy="760642"/>
              </a:xfrm>
              <a:prstGeom prst="roundRect">
                <a:avLst/>
              </a:prstGeom>
              <a:noFill/>
              <a:ln w="127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90000"/>
                    </a:schemeClr>
                  </a:solidFill>
                </a:endParaRPr>
              </a:p>
            </p:txBody>
          </p:sp>
        </p:grpSp>
        <p:sp>
          <p:nvSpPr>
            <p:cNvPr id="39" name="Subtitle 2">
              <a:extLst>
                <a:ext uri="{FF2B5EF4-FFF2-40B4-BE49-F238E27FC236}">
                  <a16:creationId xmlns="" xmlns:a16="http://schemas.microsoft.com/office/drawing/2014/main" id="{0DB24AA2-AFA0-4071-8487-C62BE6CF8F23}"/>
                </a:ext>
              </a:extLst>
            </p:cNvPr>
            <p:cNvSpPr txBox="1">
              <a:spLocks/>
            </p:cNvSpPr>
            <p:nvPr/>
          </p:nvSpPr>
          <p:spPr>
            <a:xfrm>
              <a:off x="657539" y="491759"/>
              <a:ext cx="4517830" cy="391173"/>
            </a:xfrm>
            <a:prstGeom prst="rect">
              <a:avLst/>
            </a:prstGeom>
          </p:spPr>
          <p:txBody>
            <a:bodyPr/>
            <a:lstStyle>
              <a:lvl1pPr marL="0" indent="0" algn="l" defTabSz="914400" rtl="0" eaLnBrk="1" latinLnBrk="0" hangingPunct="1">
                <a:lnSpc>
                  <a:spcPct val="90000"/>
                </a:lnSpc>
                <a:spcBef>
                  <a:spcPts val="1000"/>
                </a:spcBef>
                <a:buFont typeface="Arial"/>
                <a:buNone/>
                <a:defRPr sz="1600" kern="1200">
                  <a:solidFill>
                    <a:srgbClr val="506733"/>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ctr"/>
              <a:r>
                <a:rPr lang="fr-FR" sz="1900" b="1" dirty="0">
                  <a:solidFill>
                    <a:schemeClr val="tx1">
                      <a:lumMod val="65000"/>
                      <a:lumOff val="35000"/>
                    </a:schemeClr>
                  </a:solidFill>
                </a:rPr>
                <a:t>Obtention des éprouvettes </a:t>
              </a:r>
              <a:r>
                <a:rPr lang="fr-FR" sz="1900" b="1" dirty="0" err="1">
                  <a:solidFill>
                    <a:schemeClr val="tx1">
                      <a:lumMod val="65000"/>
                      <a:lumOff val="35000"/>
                    </a:schemeClr>
                  </a:solidFill>
                </a:rPr>
                <a:t>bicristaux</a:t>
              </a:r>
              <a:r>
                <a:rPr lang="fr-FR" sz="1900" b="1" dirty="0">
                  <a:solidFill>
                    <a:schemeClr val="tx1">
                      <a:lumMod val="65000"/>
                      <a:lumOff val="35000"/>
                    </a:schemeClr>
                  </a:solidFill>
                </a:rPr>
                <a:t> </a:t>
              </a:r>
            </a:p>
          </p:txBody>
        </p:sp>
      </p:grpSp>
      <p:sp>
        <p:nvSpPr>
          <p:cNvPr id="46" name="ZoneTexte 3">
            <a:extLst>
              <a:ext uri="{FF2B5EF4-FFF2-40B4-BE49-F238E27FC236}">
                <a16:creationId xmlns="" xmlns:a16="http://schemas.microsoft.com/office/drawing/2014/main" id="{BFB9504E-AD36-44DD-A021-A23034792BAF}"/>
              </a:ext>
            </a:extLst>
          </p:cNvPr>
          <p:cNvSpPr txBox="1">
            <a:spLocks noChangeArrowheads="1"/>
          </p:cNvSpPr>
          <p:nvPr>
            <p:custDataLst>
              <p:tags r:id="rId1"/>
            </p:custDataLst>
          </p:nvPr>
        </p:nvSpPr>
        <p:spPr bwMode="auto">
          <a:xfrm>
            <a:off x="8635046" y="4503809"/>
            <a:ext cx="2536372"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500">
                <a:solidFill>
                  <a:schemeClr val="tx1"/>
                </a:solidFill>
                <a:latin typeface="Arial" panose="020B0604020202020204" pitchFamily="34" charset="0"/>
                <a:ea typeface="ＭＳ Ｐゴシック" panose="020B0600070205080204" pitchFamily="34" charset="-128"/>
              </a:defRPr>
            </a:lvl1pPr>
            <a:lvl2pPr marL="742950" indent="-285750">
              <a:defRPr sz="2500">
                <a:solidFill>
                  <a:schemeClr val="tx1"/>
                </a:solidFill>
                <a:latin typeface="Arial" panose="020B0604020202020204" pitchFamily="34" charset="0"/>
                <a:ea typeface="ＭＳ Ｐゴシック" panose="020B0600070205080204" pitchFamily="34" charset="-128"/>
              </a:defRPr>
            </a:lvl2pPr>
            <a:lvl3pPr marL="1143000" indent="-228600">
              <a:defRPr sz="2500">
                <a:solidFill>
                  <a:schemeClr val="tx1"/>
                </a:solidFill>
                <a:latin typeface="Arial" panose="020B0604020202020204" pitchFamily="34" charset="0"/>
                <a:ea typeface="ＭＳ Ｐゴシック" panose="020B0600070205080204" pitchFamily="34" charset="-128"/>
              </a:defRPr>
            </a:lvl3pPr>
            <a:lvl4pPr marL="1600200" indent="-228600">
              <a:defRPr sz="2500">
                <a:solidFill>
                  <a:schemeClr val="tx1"/>
                </a:solidFill>
                <a:latin typeface="Arial" panose="020B0604020202020204" pitchFamily="34" charset="0"/>
                <a:ea typeface="ＭＳ Ｐゴシック" panose="020B0600070205080204" pitchFamily="34" charset="-128"/>
              </a:defRPr>
            </a:lvl4pPr>
            <a:lvl5pPr marL="2057400" indent="-228600">
              <a:defRPr sz="25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9pPr>
          </a:lstStyle>
          <a:p>
            <a:pPr algn="ctr"/>
            <a:r>
              <a:rPr lang="fr-FR" sz="1200" i="1" dirty="0"/>
              <a:t>Géométrie de l’éprouvette </a:t>
            </a:r>
            <a:r>
              <a:rPr lang="fr-FR" sz="1200" i="1" dirty="0" smtClean="0"/>
              <a:t>[</a:t>
            </a:r>
            <a:r>
              <a:rPr lang="fr-FR" sz="1200" i="1" dirty="0"/>
              <a:t>mm]</a:t>
            </a:r>
            <a:endParaRPr lang="fr-FR" altLang="fr-FR" sz="1200" i="1" dirty="0">
              <a:latin typeface="+mj-lt"/>
            </a:endParaRPr>
          </a:p>
        </p:txBody>
      </p:sp>
      <p:sp>
        <p:nvSpPr>
          <p:cNvPr id="2" name="Rectangle 1">
            <a:extLst>
              <a:ext uri="{FF2B5EF4-FFF2-40B4-BE49-F238E27FC236}">
                <a16:creationId xmlns="" xmlns:a16="http://schemas.microsoft.com/office/drawing/2014/main" id="{B1D71521-7196-4F08-AB2B-010741032D37}"/>
              </a:ext>
            </a:extLst>
          </p:cNvPr>
          <p:cNvSpPr/>
          <p:nvPr/>
        </p:nvSpPr>
        <p:spPr>
          <a:xfrm>
            <a:off x="1420221" y="2545799"/>
            <a:ext cx="3896964" cy="384721"/>
          </a:xfrm>
          <a:prstGeom prst="rect">
            <a:avLst/>
          </a:prstGeom>
        </p:spPr>
        <p:txBody>
          <a:bodyPr wrap="none">
            <a:spAutoFit/>
          </a:bodyPr>
          <a:lstStyle/>
          <a:p>
            <a:pPr algn="ctr"/>
            <a:r>
              <a:rPr lang="fr-FR" sz="1900" b="1" dirty="0">
                <a:solidFill>
                  <a:schemeClr val="tx1">
                    <a:lumMod val="65000"/>
                    <a:lumOff val="35000"/>
                  </a:schemeClr>
                </a:solidFill>
              </a:rPr>
              <a:t>Composition chimique </a:t>
            </a:r>
            <a:r>
              <a:rPr lang="fr-FR" sz="1200" b="1" dirty="0">
                <a:solidFill>
                  <a:schemeClr val="tx1">
                    <a:lumMod val="65000"/>
                    <a:lumOff val="35000"/>
                  </a:schemeClr>
                </a:solidFill>
              </a:rPr>
              <a:t>(% teneur massique)  </a:t>
            </a:r>
            <a:endParaRPr lang="fr-FR" sz="1900" b="1" dirty="0">
              <a:solidFill>
                <a:schemeClr val="tx1">
                  <a:lumMod val="65000"/>
                  <a:lumOff val="35000"/>
                </a:schemeClr>
              </a:solidFill>
            </a:endParaRPr>
          </a:p>
        </p:txBody>
      </p:sp>
      <p:graphicFrame>
        <p:nvGraphicFramePr>
          <p:cNvPr id="7" name="Tableau 6">
            <a:extLst>
              <a:ext uri="{FF2B5EF4-FFF2-40B4-BE49-F238E27FC236}">
                <a16:creationId xmlns="" xmlns:a16="http://schemas.microsoft.com/office/drawing/2014/main" id="{F06053B4-BCD3-410D-BC42-D31E99A3D021}"/>
              </a:ext>
            </a:extLst>
          </p:cNvPr>
          <p:cNvGraphicFramePr>
            <a:graphicFrameLocks noGrp="1"/>
          </p:cNvGraphicFramePr>
          <p:nvPr>
            <p:extLst>
              <p:ext uri="{D42A27DB-BD31-4B8C-83A1-F6EECF244321}">
                <p14:modId xmlns:p14="http://schemas.microsoft.com/office/powerpoint/2010/main" val="1804826592"/>
              </p:ext>
            </p:extLst>
          </p:nvPr>
        </p:nvGraphicFramePr>
        <p:xfrm>
          <a:off x="1500456" y="3121048"/>
          <a:ext cx="4555670" cy="741680"/>
        </p:xfrm>
        <a:graphic>
          <a:graphicData uri="http://schemas.openxmlformats.org/drawingml/2006/table">
            <a:tbl>
              <a:tblPr firstRow="1" bandRow="1">
                <a:tableStyleId>{F5AB1C69-6EDB-4FF4-983F-18BD219EF322}</a:tableStyleId>
              </a:tblPr>
              <a:tblGrid>
                <a:gridCol w="911134">
                  <a:extLst>
                    <a:ext uri="{9D8B030D-6E8A-4147-A177-3AD203B41FA5}">
                      <a16:colId xmlns="" xmlns:a16="http://schemas.microsoft.com/office/drawing/2014/main" val="1677711507"/>
                    </a:ext>
                  </a:extLst>
                </a:gridCol>
                <a:gridCol w="911134">
                  <a:extLst>
                    <a:ext uri="{9D8B030D-6E8A-4147-A177-3AD203B41FA5}">
                      <a16:colId xmlns="" xmlns:a16="http://schemas.microsoft.com/office/drawing/2014/main" val="640608724"/>
                    </a:ext>
                  </a:extLst>
                </a:gridCol>
                <a:gridCol w="911134">
                  <a:extLst>
                    <a:ext uri="{9D8B030D-6E8A-4147-A177-3AD203B41FA5}">
                      <a16:colId xmlns="" xmlns:a16="http://schemas.microsoft.com/office/drawing/2014/main" val="2192523480"/>
                    </a:ext>
                  </a:extLst>
                </a:gridCol>
                <a:gridCol w="911134">
                  <a:extLst>
                    <a:ext uri="{9D8B030D-6E8A-4147-A177-3AD203B41FA5}">
                      <a16:colId xmlns="" xmlns:a16="http://schemas.microsoft.com/office/drawing/2014/main" val="3427111708"/>
                    </a:ext>
                  </a:extLst>
                </a:gridCol>
                <a:gridCol w="911134">
                  <a:extLst>
                    <a:ext uri="{9D8B030D-6E8A-4147-A177-3AD203B41FA5}">
                      <a16:colId xmlns="" xmlns:a16="http://schemas.microsoft.com/office/drawing/2014/main" val="3510345158"/>
                    </a:ext>
                  </a:extLst>
                </a:gridCol>
              </a:tblGrid>
              <a:tr h="370840">
                <a:tc>
                  <a:txBody>
                    <a:bodyPr/>
                    <a:lstStyle/>
                    <a:p>
                      <a:pPr algn="ctr"/>
                      <a:r>
                        <a:rPr lang="fr-FR" sz="1600" b="0" dirty="0"/>
                        <a:t>Fe</a:t>
                      </a:r>
                    </a:p>
                  </a:txBody>
                  <a:tcPr/>
                </a:tc>
                <a:tc>
                  <a:txBody>
                    <a:bodyPr/>
                    <a:lstStyle/>
                    <a:p>
                      <a:pPr algn="ctr"/>
                      <a:r>
                        <a:rPr lang="fr-FR" sz="1600" b="0" dirty="0"/>
                        <a:t>Cr</a:t>
                      </a:r>
                    </a:p>
                  </a:txBody>
                  <a:tcPr/>
                </a:tc>
                <a:tc>
                  <a:txBody>
                    <a:bodyPr/>
                    <a:lstStyle/>
                    <a:p>
                      <a:pPr algn="ctr"/>
                      <a:r>
                        <a:rPr lang="fr-FR" sz="1600" b="0" dirty="0"/>
                        <a:t>Ni</a:t>
                      </a:r>
                    </a:p>
                  </a:txBody>
                  <a:tcPr/>
                </a:tc>
                <a:tc>
                  <a:txBody>
                    <a:bodyPr/>
                    <a:lstStyle/>
                    <a:p>
                      <a:pPr algn="ctr"/>
                      <a:r>
                        <a:rPr lang="fr-FR" sz="1600" b="0" dirty="0"/>
                        <a:t>Mn</a:t>
                      </a:r>
                    </a:p>
                  </a:txBody>
                  <a:tcPr/>
                </a:tc>
                <a:tc>
                  <a:txBody>
                    <a:bodyPr/>
                    <a:lstStyle/>
                    <a:p>
                      <a:pPr algn="ctr"/>
                      <a:r>
                        <a:rPr lang="fr-FR" sz="1600" b="0" dirty="0"/>
                        <a:t>C</a:t>
                      </a:r>
                    </a:p>
                  </a:txBody>
                  <a:tcPr/>
                </a:tc>
                <a:extLst>
                  <a:ext uri="{0D108BD9-81ED-4DB2-BD59-A6C34878D82A}">
                    <a16:rowId xmlns="" xmlns:a16="http://schemas.microsoft.com/office/drawing/2014/main" val="1520384028"/>
                  </a:ext>
                </a:extLst>
              </a:tr>
              <a:tr h="370840">
                <a:tc>
                  <a:txBody>
                    <a:bodyPr/>
                    <a:lstStyle/>
                    <a:p>
                      <a:pPr algn="ctr"/>
                      <a:r>
                        <a:rPr lang="fr-FR" sz="1600" b="0" dirty="0"/>
                        <a:t>Base</a:t>
                      </a:r>
                    </a:p>
                  </a:txBody>
                  <a:tcPr/>
                </a:tc>
                <a:tc>
                  <a:txBody>
                    <a:bodyPr/>
                    <a:lstStyle/>
                    <a:p>
                      <a:pPr algn="ctr"/>
                      <a:r>
                        <a:rPr lang="fr-FR" sz="1600" b="0" dirty="0"/>
                        <a:t>17</a:t>
                      </a:r>
                    </a:p>
                  </a:txBody>
                  <a:tcPr/>
                </a:tc>
                <a:tc>
                  <a:txBody>
                    <a:bodyPr/>
                    <a:lstStyle/>
                    <a:p>
                      <a:pPr algn="ctr"/>
                      <a:r>
                        <a:rPr lang="fr-FR" sz="1600" b="0" dirty="0"/>
                        <a:t>14,6</a:t>
                      </a:r>
                    </a:p>
                  </a:txBody>
                  <a:tcPr/>
                </a:tc>
                <a:tc>
                  <a:txBody>
                    <a:bodyPr/>
                    <a:lstStyle/>
                    <a:p>
                      <a:pPr algn="ctr"/>
                      <a:r>
                        <a:rPr lang="fr-FR" sz="1600" b="0" dirty="0"/>
                        <a:t>2,3</a:t>
                      </a:r>
                    </a:p>
                  </a:txBody>
                  <a:tcPr/>
                </a:tc>
                <a:tc>
                  <a:txBody>
                    <a:bodyPr/>
                    <a:lstStyle/>
                    <a:p>
                      <a:pPr algn="ctr"/>
                      <a:r>
                        <a:rPr lang="fr-FR" sz="1600" b="0" dirty="0"/>
                        <a:t>&lt;0,02</a:t>
                      </a:r>
                    </a:p>
                  </a:txBody>
                  <a:tcPr/>
                </a:tc>
                <a:extLst>
                  <a:ext uri="{0D108BD9-81ED-4DB2-BD59-A6C34878D82A}">
                    <a16:rowId xmlns="" xmlns:a16="http://schemas.microsoft.com/office/drawing/2014/main" val="3469913584"/>
                  </a:ext>
                </a:extLst>
              </a:tr>
            </a:tbl>
          </a:graphicData>
        </a:graphic>
      </p:graphicFrame>
      <p:sp>
        <p:nvSpPr>
          <p:cNvPr id="49" name="Rectangle 48">
            <a:extLst>
              <a:ext uri="{FF2B5EF4-FFF2-40B4-BE49-F238E27FC236}">
                <a16:creationId xmlns="" xmlns:a16="http://schemas.microsoft.com/office/drawing/2014/main" id="{442096AB-AAB5-41B2-A43F-EDE748E1C790}"/>
              </a:ext>
            </a:extLst>
          </p:cNvPr>
          <p:cNvSpPr/>
          <p:nvPr/>
        </p:nvSpPr>
        <p:spPr>
          <a:xfrm>
            <a:off x="1357822" y="4195370"/>
            <a:ext cx="3063083" cy="384721"/>
          </a:xfrm>
          <a:prstGeom prst="rect">
            <a:avLst/>
          </a:prstGeom>
        </p:spPr>
        <p:txBody>
          <a:bodyPr wrap="none">
            <a:spAutoFit/>
          </a:bodyPr>
          <a:lstStyle/>
          <a:p>
            <a:pPr algn="ctr"/>
            <a:r>
              <a:rPr lang="fr-FR" sz="1900" b="1" dirty="0">
                <a:solidFill>
                  <a:schemeClr val="tx1">
                    <a:lumMod val="65000"/>
                    <a:lumOff val="35000"/>
                  </a:schemeClr>
                </a:solidFill>
              </a:rPr>
              <a:t>Préparation des éprouvettes</a:t>
            </a:r>
          </a:p>
        </p:txBody>
      </p:sp>
      <p:sp>
        <p:nvSpPr>
          <p:cNvPr id="50" name="TextBox 53">
            <a:extLst>
              <a:ext uri="{FF2B5EF4-FFF2-40B4-BE49-F238E27FC236}">
                <a16:creationId xmlns="" xmlns:a16="http://schemas.microsoft.com/office/drawing/2014/main" id="{38E5AF45-FD03-4C75-91DD-652B54FA0AA5}"/>
              </a:ext>
            </a:extLst>
          </p:cNvPr>
          <p:cNvSpPr txBox="1"/>
          <p:nvPr/>
        </p:nvSpPr>
        <p:spPr>
          <a:xfrm>
            <a:off x="1500456" y="4387731"/>
            <a:ext cx="5335114" cy="1200329"/>
          </a:xfrm>
          <a:prstGeom prst="rect">
            <a:avLst/>
          </a:prstGeom>
          <a:noFill/>
        </p:spPr>
        <p:txBody>
          <a:bodyPr wrap="square" rtlCol="0">
            <a:spAutoFit/>
          </a:bodyPr>
          <a:lstStyle/>
          <a:p>
            <a:pPr algn="ctr"/>
            <a:endParaRPr lang="fr-FR" b="1" dirty="0">
              <a:solidFill>
                <a:srgbClr val="494949"/>
              </a:solidFill>
            </a:endParaRPr>
          </a:p>
          <a:p>
            <a:pPr marL="285750" indent="-285750">
              <a:buFont typeface="Arial" panose="020B0604020202020204" pitchFamily="34" charset="0"/>
              <a:buChar char="•"/>
            </a:pPr>
            <a:r>
              <a:rPr lang="fr-FR" dirty="0">
                <a:solidFill>
                  <a:srgbClr val="494949"/>
                </a:solidFill>
              </a:rPr>
              <a:t>Polissage des surfaces utiles.</a:t>
            </a:r>
          </a:p>
          <a:p>
            <a:pPr marL="285750" indent="-285750">
              <a:buFont typeface="Arial" panose="020B0604020202020204" pitchFamily="34" charset="0"/>
              <a:buChar char="•"/>
            </a:pPr>
            <a:r>
              <a:rPr lang="fr-FR" dirty="0">
                <a:solidFill>
                  <a:srgbClr val="494949"/>
                </a:solidFill>
              </a:rPr>
              <a:t>Qualité du polissage vérifiée par Microscopie Électronique à Balayage. </a:t>
            </a:r>
            <a:endParaRPr lang="en-GB" sz="2000" dirty="0">
              <a:solidFill>
                <a:srgbClr val="494949"/>
              </a:solidFill>
            </a:endParaRPr>
          </a:p>
        </p:txBody>
      </p:sp>
      <p:sp>
        <p:nvSpPr>
          <p:cNvPr id="32"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grpSp>
        <p:nvGrpSpPr>
          <p:cNvPr id="3" name="Groupe 2"/>
          <p:cNvGrpSpPr/>
          <p:nvPr/>
        </p:nvGrpSpPr>
        <p:grpSpPr>
          <a:xfrm>
            <a:off x="-92236" y="844041"/>
            <a:ext cx="1374645" cy="4431956"/>
            <a:chOff x="-92236" y="844041"/>
            <a:chExt cx="1374645" cy="4431956"/>
          </a:xfrm>
        </p:grpSpPr>
        <p:grpSp>
          <p:nvGrpSpPr>
            <p:cNvPr id="34" name="Group 15"/>
            <p:cNvGrpSpPr/>
            <p:nvPr/>
          </p:nvGrpSpPr>
          <p:grpSpPr>
            <a:xfrm>
              <a:off x="-92236" y="844041"/>
              <a:ext cx="1374645" cy="3371840"/>
              <a:chOff x="-93957" y="443991"/>
              <a:chExt cx="1037291" cy="3176049"/>
            </a:xfrm>
          </p:grpSpPr>
          <p:sp>
            <p:nvSpPr>
              <p:cNvPr id="35" name="TextBox 16"/>
              <p:cNvSpPr txBox="1"/>
              <p:nvPr/>
            </p:nvSpPr>
            <p:spPr>
              <a:xfrm>
                <a:off x="20601" y="443991"/>
                <a:ext cx="825389" cy="289905"/>
              </a:xfrm>
              <a:prstGeom prst="rect">
                <a:avLst/>
              </a:prstGeom>
              <a:noFill/>
            </p:spPr>
            <p:txBody>
              <a:bodyPr wrap="none" rtlCol="0">
                <a:spAutoFit/>
              </a:bodyPr>
              <a:lstStyle/>
              <a:p>
                <a:pPr algn="ctr"/>
                <a:r>
                  <a:rPr lang="fr-FR" sz="1350" dirty="0">
                    <a:solidFill>
                      <a:schemeClr val="bg1">
                        <a:alpha val="35000"/>
                      </a:schemeClr>
                    </a:solidFill>
                    <a:effectLst>
                      <a:outerShdw dist="50800" sx="1000" sy="1000" algn="ctr" rotWithShape="0">
                        <a:srgbClr val="000000"/>
                      </a:outerShdw>
                    </a:effectLst>
                  </a:rPr>
                  <a:t>Introduction</a:t>
                </a:r>
              </a:p>
            </p:txBody>
          </p:sp>
          <p:sp>
            <p:nvSpPr>
              <p:cNvPr id="55" name="TextBox 18"/>
              <p:cNvSpPr txBox="1"/>
              <p:nvPr/>
            </p:nvSpPr>
            <p:spPr>
              <a:xfrm>
                <a:off x="-63553" y="1108949"/>
                <a:ext cx="977394" cy="478343"/>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Présentation de la loi DD-CFC</a:t>
                </a:r>
              </a:p>
            </p:txBody>
          </p:sp>
          <p:sp>
            <p:nvSpPr>
              <p:cNvPr id="56" name="TextBox 19"/>
              <p:cNvSpPr txBox="1"/>
              <p:nvPr/>
            </p:nvSpPr>
            <p:spPr>
              <a:xfrm>
                <a:off x="-68492" y="1918061"/>
                <a:ext cx="1003572"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Implémentation et validation du comportement</a:t>
                </a:r>
              </a:p>
            </p:txBody>
          </p:sp>
          <p:sp>
            <p:nvSpPr>
              <p:cNvPr id="59" name="TextBox 22"/>
              <p:cNvSpPr txBox="1"/>
              <p:nvPr/>
            </p:nvSpPr>
            <p:spPr>
              <a:xfrm>
                <a:off x="-93957" y="2946011"/>
                <a:ext cx="1037291"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alpha val="59000"/>
                        </a:srgbClr>
                      </a:outerShdw>
                    </a:effectLst>
                  </a:rPr>
                  <a:t>Diagnostic de l’intégration du comportement</a:t>
                </a:r>
              </a:p>
            </p:txBody>
          </p:sp>
        </p:grpSp>
        <p:sp>
          <p:nvSpPr>
            <p:cNvPr id="33" name="TextBox 64"/>
            <p:cNvSpPr txBox="1"/>
            <p:nvPr/>
          </p:nvSpPr>
          <p:spPr>
            <a:xfrm>
              <a:off x="-62178" y="4560416"/>
              <a:ext cx="1334931" cy="715581"/>
            </a:xfrm>
            <a:prstGeom prst="rect">
              <a:avLst/>
            </a:prstGeom>
            <a:noFill/>
          </p:spPr>
          <p:txBody>
            <a:bodyPr wrap="square" rtlCol="0">
              <a:spAutoFit/>
            </a:bodyPr>
            <a:lstStyle/>
            <a:p>
              <a:pPr algn="ctr"/>
              <a:r>
                <a:rPr lang="fr-FR" sz="1350" dirty="0">
                  <a:solidFill>
                    <a:schemeClr val="bg1"/>
                  </a:solidFill>
                  <a:effectLst>
                    <a:outerShdw dist="50800" sx="1000" sy="1000" algn="ctr" rotWithShape="0">
                      <a:srgbClr val="000000">
                        <a:alpha val="59000"/>
                      </a:srgbClr>
                    </a:outerShdw>
                  </a:effectLst>
                </a:rPr>
                <a:t>Caractérisation expérimentale et Simulation</a:t>
              </a:r>
            </a:p>
          </p:txBody>
        </p:sp>
      </p:grpSp>
      <p:sp>
        <p:nvSpPr>
          <p:cNvPr id="41" name="TextBox 17"/>
          <p:cNvSpPr txBox="1"/>
          <p:nvPr/>
        </p:nvSpPr>
        <p:spPr>
          <a:xfrm>
            <a:off x="-23810" y="5617449"/>
            <a:ext cx="1272721" cy="300082"/>
          </a:xfrm>
          <a:prstGeom prst="rect">
            <a:avLst/>
          </a:prstGeom>
          <a:noFill/>
        </p:spPr>
        <p:txBody>
          <a:bodyPr wrap="none" rtlCol="0">
            <a:spAutoFit/>
          </a:bodyPr>
          <a:lstStyle/>
          <a:p>
            <a:r>
              <a:rPr lang="fr-FR" sz="1350" dirty="0">
                <a:solidFill>
                  <a:schemeClr val="bg1">
                    <a:alpha val="35000"/>
                  </a:schemeClr>
                </a:solidFill>
                <a:effectLst>
                  <a:outerShdw dist="50800" sx="1000" sy="1000" algn="ctr" rotWithShape="0">
                    <a:srgbClr val="000000"/>
                  </a:outerShdw>
                </a:effectLst>
              </a:rPr>
              <a:t>Bilan de l’étude</a:t>
            </a:r>
          </a:p>
        </p:txBody>
      </p:sp>
    </p:spTree>
    <p:extLst>
      <p:ext uri="{BB962C8B-B14F-4D97-AF65-F5344CB8AC3E}">
        <p14:creationId xmlns:p14="http://schemas.microsoft.com/office/powerpoint/2010/main" val="143762281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3" name="Espace réservé de la date 12"/>
          <p:cNvSpPr>
            <a:spLocks noGrp="1"/>
          </p:cNvSpPr>
          <p:nvPr>
            <p:ph type="dt" sz="half" idx="10"/>
          </p:nvPr>
        </p:nvSpPr>
        <p:spPr>
          <a:xfrm>
            <a:off x="1500456" y="6372226"/>
            <a:ext cx="1181696" cy="365125"/>
          </a:xfrm>
        </p:spPr>
        <p:txBody>
          <a:bodyPr/>
          <a:lstStyle/>
          <a:p>
            <a:r>
              <a:rPr lang="fr-FR" sz="1500" dirty="0" smtClean="0">
                <a:solidFill>
                  <a:schemeClr val="tx1">
                    <a:lumMod val="65000"/>
                    <a:lumOff val="35000"/>
                  </a:schemeClr>
                </a:solidFill>
              </a:rPr>
              <a:t>17/10/2019</a:t>
            </a:r>
            <a:endParaRPr lang="fr-FR" sz="1500" dirty="0">
              <a:solidFill>
                <a:schemeClr val="tx1">
                  <a:lumMod val="65000"/>
                  <a:lumOff val="35000"/>
                </a:schemeClr>
              </a:solidFill>
            </a:endParaRP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2</a:t>
            </a:fld>
            <a:endParaRPr lang="fr-FR" sz="1500" dirty="0">
              <a:solidFill>
                <a:schemeClr val="tx1">
                  <a:lumMod val="65000"/>
                  <a:lumOff val="35000"/>
                </a:schemeClr>
              </a:solidFill>
            </a:endParaRPr>
          </a:p>
        </p:txBody>
      </p:sp>
      <p:pic>
        <p:nvPicPr>
          <p:cNvPr id="16" name="Image 4"/>
          <p:cNvPicPr/>
          <p:nvPr/>
        </p:nvPicPr>
        <p:blipFill>
          <a:blip r:embed="rId3"/>
          <a:stretch/>
        </p:blipFill>
        <p:spPr>
          <a:xfrm>
            <a:off x="9028553" y="6310489"/>
            <a:ext cx="1067625" cy="443553"/>
          </a:xfrm>
          <a:prstGeom prst="rect">
            <a:avLst/>
          </a:prstGeom>
          <a:ln>
            <a:noFill/>
          </a:ln>
        </p:spPr>
      </p:pic>
      <p:pic>
        <p:nvPicPr>
          <p:cNvPr id="17" name="Image 5"/>
          <p:cNvPicPr/>
          <p:nvPr/>
        </p:nvPicPr>
        <p:blipFill>
          <a:blip r:embed="rId4"/>
          <a:stretch/>
        </p:blipFill>
        <p:spPr>
          <a:xfrm>
            <a:off x="10247931" y="6343350"/>
            <a:ext cx="840137" cy="377829"/>
          </a:xfrm>
          <a:prstGeom prst="rect">
            <a:avLst/>
          </a:prstGeom>
          <a:ln>
            <a:noFill/>
          </a:ln>
        </p:spPr>
      </p:pic>
      <p:sp>
        <p:nvSpPr>
          <p:cNvPr id="12" name="Title 1"/>
          <p:cNvSpPr txBox="1">
            <a:spLocks/>
          </p:cNvSpPr>
          <p:nvPr/>
        </p:nvSpPr>
        <p:spPr>
          <a:xfrm rot="16200000">
            <a:off x="-1575656" y="2745028"/>
            <a:ext cx="4452725" cy="1381214"/>
          </a:xfrm>
          <a:prstGeom prst="rect">
            <a:avLst/>
          </a:prstGeom>
        </p:spPr>
        <p:txBody>
          <a:bodyPr anchor="b"/>
          <a:lstStyle>
            <a:lvl1pPr algn="l" defTabSz="914400" rtl="0" eaLnBrk="1" latinLnBrk="0" hangingPunct="1">
              <a:lnSpc>
                <a:spcPct val="90000"/>
              </a:lnSpc>
              <a:spcBef>
                <a:spcPct val="0"/>
              </a:spcBef>
              <a:buNone/>
              <a:defRPr sz="2000" kern="1200">
                <a:solidFill>
                  <a:schemeClr val="bg1"/>
                </a:solidFill>
                <a:latin typeface="+mj-lt"/>
                <a:ea typeface="+mj-ea"/>
                <a:cs typeface="+mj-cs"/>
              </a:defRPr>
            </a:lvl1pPr>
          </a:lstStyle>
          <a:p>
            <a:r>
              <a:rPr lang="fr-FR" sz="9500" b="1" dirty="0">
                <a:solidFill>
                  <a:schemeClr val="bg1">
                    <a:alpha val="20000"/>
                  </a:schemeClr>
                </a:solidFill>
              </a:rPr>
              <a:t>Contexte</a:t>
            </a:r>
          </a:p>
        </p:txBody>
      </p:sp>
      <p:sp>
        <p:nvSpPr>
          <p:cNvPr id="18" name="Title 1"/>
          <p:cNvSpPr txBox="1">
            <a:spLocks/>
          </p:cNvSpPr>
          <p:nvPr/>
        </p:nvSpPr>
        <p:spPr>
          <a:xfrm>
            <a:off x="0" y="84296"/>
            <a:ext cx="3922160" cy="422346"/>
          </a:xfrm>
          <a:prstGeom prst="rect">
            <a:avLst/>
          </a:prstGeom>
        </p:spPr>
        <p:txBody>
          <a:bodyPr vert="horz" lIns="91440" tIns="45720" rIns="91440" bIns="45720" rtlCol="0" anchor="b">
            <a:normAutofit fontScale="4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fr-FR" b="1" dirty="0">
                <a:solidFill>
                  <a:schemeClr val="bg1"/>
                </a:solidFill>
              </a:rPr>
              <a:t>Contexte</a:t>
            </a:r>
          </a:p>
        </p:txBody>
      </p:sp>
      <p:grpSp>
        <p:nvGrpSpPr>
          <p:cNvPr id="22" name="Groupe 21"/>
          <p:cNvGrpSpPr/>
          <p:nvPr/>
        </p:nvGrpSpPr>
        <p:grpSpPr>
          <a:xfrm>
            <a:off x="1451809" y="558021"/>
            <a:ext cx="10570378" cy="5758075"/>
            <a:chOff x="1451809" y="435470"/>
            <a:chExt cx="10570378" cy="5758075"/>
          </a:xfrm>
        </p:grpSpPr>
        <p:grpSp>
          <p:nvGrpSpPr>
            <p:cNvPr id="2" name="Groupe 1"/>
            <p:cNvGrpSpPr/>
            <p:nvPr/>
          </p:nvGrpSpPr>
          <p:grpSpPr>
            <a:xfrm>
              <a:off x="1451809" y="567974"/>
              <a:ext cx="3704079" cy="5408529"/>
              <a:chOff x="1451809" y="567974"/>
              <a:chExt cx="3704079" cy="5408529"/>
            </a:xfrm>
          </p:grpSpPr>
          <p:pic>
            <p:nvPicPr>
              <p:cNvPr id="244" name="Image 243"/>
              <p:cNvPicPr>
                <a:picLocks noChangeAspect="1"/>
              </p:cNvPicPr>
              <p:nvPr/>
            </p:nvPicPr>
            <p:blipFill>
              <a:blip r:embed="rId5">
                <a:duotone>
                  <a:schemeClr val="accent3">
                    <a:shade val="45000"/>
                    <a:satMod val="135000"/>
                  </a:schemeClr>
                  <a:prstClr val="white"/>
                </a:duotone>
              </a:blip>
              <a:stretch>
                <a:fillRect/>
              </a:stretch>
            </p:blipFill>
            <p:spPr>
              <a:xfrm>
                <a:off x="1815506" y="1711690"/>
                <a:ext cx="1429406" cy="1398807"/>
              </a:xfrm>
              <a:prstGeom prst="ellipse">
                <a:avLst/>
              </a:prstGeom>
            </p:spPr>
          </p:pic>
          <p:grpSp>
            <p:nvGrpSpPr>
              <p:cNvPr id="210" name="Group 10"/>
              <p:cNvGrpSpPr/>
              <p:nvPr/>
            </p:nvGrpSpPr>
            <p:grpSpPr>
              <a:xfrm>
                <a:off x="1451809" y="567974"/>
                <a:ext cx="3704079" cy="5408529"/>
                <a:chOff x="987735" y="523391"/>
                <a:chExt cx="2652852" cy="3873574"/>
              </a:xfrm>
            </p:grpSpPr>
            <p:sp>
              <p:nvSpPr>
                <p:cNvPr id="211" name="Rounded Rectangle 23"/>
                <p:cNvSpPr/>
                <p:nvPr/>
              </p:nvSpPr>
              <p:spPr>
                <a:xfrm>
                  <a:off x="987735" y="523391"/>
                  <a:ext cx="2631181" cy="3873574"/>
                </a:xfrm>
                <a:prstGeom prst="roundRect">
                  <a:avLst/>
                </a:prstGeom>
                <a:noFill/>
                <a:ln w="127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90000"/>
                      </a:schemeClr>
                    </a:solidFill>
                  </a:endParaRPr>
                </a:p>
              </p:txBody>
            </p:sp>
            <p:sp>
              <p:nvSpPr>
                <p:cNvPr id="212" name="Rectangle 211"/>
                <p:cNvSpPr/>
                <p:nvPr/>
              </p:nvSpPr>
              <p:spPr>
                <a:xfrm>
                  <a:off x="1256058" y="4039073"/>
                  <a:ext cx="2104718" cy="224816"/>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300" dirty="0"/>
                    <a:t> Projet PRIMA</a:t>
                  </a:r>
                </a:p>
              </p:txBody>
            </p:sp>
            <p:sp>
              <p:nvSpPr>
                <p:cNvPr id="213" name="Rectangle 212"/>
                <p:cNvSpPr/>
                <p:nvPr/>
              </p:nvSpPr>
              <p:spPr>
                <a:xfrm rot="4274099">
                  <a:off x="1030492" y="1364567"/>
                  <a:ext cx="1525972" cy="1347570"/>
                </a:xfrm>
                <a:prstGeom prst="rect">
                  <a:avLst/>
                </a:prstGeom>
                <a:noFill/>
              </p:spPr>
              <p:txBody>
                <a:bodyPr wrap="none" lIns="91440" tIns="45720" rIns="91440" bIns="45720">
                  <a:prstTxWarp prst="textCircle">
                    <a:avLst>
                      <a:gd name="adj" fmla="val 7029479"/>
                    </a:avLst>
                  </a:prstTxWarp>
                  <a:spAutoFit/>
                  <a:scene3d>
                    <a:camera prst="orthographicFront"/>
                    <a:lightRig rig="threePt" dir="t"/>
                  </a:scene3d>
                  <a:sp3d prstMaterial="translucentPowder"/>
                </a:bodyPr>
                <a:lstStyle/>
                <a:p>
                  <a:pPr algn="ctr"/>
                  <a:r>
                    <a:rPr lang="fr-FR" sz="1400" dirty="0">
                      <a:ln w="12700">
                        <a:noFill/>
                        <a:prstDash val="solid"/>
                      </a:ln>
                      <a:solidFill>
                        <a:schemeClr val="tx1">
                          <a:lumMod val="85000"/>
                          <a:lumOff val="15000"/>
                        </a:schemeClr>
                      </a:solidFill>
                    </a:rPr>
                    <a:t>Visserie</a:t>
                  </a:r>
                  <a:endParaRPr lang="fr-FR" sz="1400" cap="none" spc="0" dirty="0">
                    <a:ln w="12700">
                      <a:noFill/>
                      <a:prstDash val="solid"/>
                    </a:ln>
                    <a:solidFill>
                      <a:schemeClr val="tx1">
                        <a:lumMod val="85000"/>
                        <a:lumOff val="15000"/>
                      </a:schemeClr>
                    </a:solidFill>
                  </a:endParaRPr>
                </a:p>
              </p:txBody>
            </p:sp>
            <p:grpSp>
              <p:nvGrpSpPr>
                <p:cNvPr id="214" name="Group 26"/>
                <p:cNvGrpSpPr/>
                <p:nvPr/>
              </p:nvGrpSpPr>
              <p:grpSpPr>
                <a:xfrm>
                  <a:off x="1366926" y="1069648"/>
                  <a:ext cx="2273661" cy="2828815"/>
                  <a:chOff x="1380662" y="1228241"/>
                  <a:chExt cx="2273661" cy="2828815"/>
                </a:xfrm>
              </p:grpSpPr>
              <p:sp>
                <p:nvSpPr>
                  <p:cNvPr id="217" name="Rectangle 216"/>
                  <p:cNvSpPr/>
                  <p:nvPr/>
                </p:nvSpPr>
                <p:spPr>
                  <a:xfrm rot="5400000">
                    <a:off x="2091897" y="1191787"/>
                    <a:ext cx="1525972" cy="1598880"/>
                  </a:xfrm>
                  <a:prstGeom prst="rect">
                    <a:avLst/>
                  </a:prstGeom>
                  <a:noFill/>
                </p:spPr>
                <p:txBody>
                  <a:bodyPr wrap="none" lIns="91440" tIns="45720" rIns="91440" bIns="45720">
                    <a:prstTxWarp prst="textCircle">
                      <a:avLst>
                        <a:gd name="adj" fmla="val 7029479"/>
                      </a:avLst>
                    </a:prstTxWarp>
                    <a:spAutoFit/>
                    <a:scene3d>
                      <a:camera prst="orthographicFront"/>
                      <a:lightRig rig="threePt" dir="t"/>
                    </a:scene3d>
                    <a:sp3d prstMaterial="translucentPowder"/>
                  </a:bodyPr>
                  <a:lstStyle/>
                  <a:p>
                    <a:pPr algn="ctr"/>
                    <a:r>
                      <a:rPr lang="fr-FR" sz="1400" dirty="0">
                        <a:ln w="12700">
                          <a:noFill/>
                          <a:prstDash val="solid"/>
                        </a:ln>
                        <a:solidFill>
                          <a:schemeClr val="tx1">
                            <a:lumMod val="85000"/>
                            <a:lumOff val="15000"/>
                          </a:schemeClr>
                        </a:solidFill>
                      </a:rPr>
                      <a:t>Internes de cuve</a:t>
                    </a:r>
                    <a:endParaRPr lang="fr-FR" sz="1400" cap="none" spc="0" dirty="0">
                      <a:ln w="12700">
                        <a:noFill/>
                        <a:prstDash val="solid"/>
                      </a:ln>
                      <a:solidFill>
                        <a:schemeClr val="tx1">
                          <a:lumMod val="85000"/>
                          <a:lumOff val="15000"/>
                        </a:schemeClr>
                      </a:solidFill>
                    </a:endParaRPr>
                  </a:p>
                </p:txBody>
              </p:sp>
              <p:sp>
                <p:nvSpPr>
                  <p:cNvPr id="218" name="Rectangle 217"/>
                  <p:cNvSpPr/>
                  <p:nvPr/>
                </p:nvSpPr>
                <p:spPr>
                  <a:xfrm>
                    <a:off x="1380662" y="2458176"/>
                    <a:ext cx="1858136" cy="1598880"/>
                  </a:xfrm>
                  <a:prstGeom prst="rect">
                    <a:avLst/>
                  </a:prstGeom>
                  <a:noFill/>
                </p:spPr>
                <p:txBody>
                  <a:bodyPr wrap="none" lIns="91440" tIns="45720" rIns="91440" bIns="45720">
                    <a:prstTxWarp prst="textArchDown">
                      <a:avLst/>
                    </a:prstTxWarp>
                    <a:spAutoFit/>
                    <a:scene3d>
                      <a:camera prst="orthographicFront"/>
                      <a:lightRig rig="threePt" dir="t"/>
                    </a:scene3d>
                    <a:sp3d prstMaterial="translucentPowder"/>
                  </a:bodyPr>
                  <a:lstStyle/>
                  <a:p>
                    <a:pPr algn="ctr"/>
                    <a:r>
                      <a:rPr lang="fr-FR" sz="1400" dirty="0">
                        <a:ln w="12700">
                          <a:noFill/>
                          <a:prstDash val="solid"/>
                        </a:ln>
                        <a:solidFill>
                          <a:schemeClr val="tx1">
                            <a:lumMod val="85000"/>
                            <a:lumOff val="15000"/>
                          </a:schemeClr>
                        </a:solidFill>
                      </a:rPr>
                      <a:t>Cuve du réacteur</a:t>
                    </a:r>
                    <a:endParaRPr lang="fr-FR" sz="1400" cap="none" spc="0" dirty="0">
                      <a:ln w="12700">
                        <a:noFill/>
                        <a:prstDash val="solid"/>
                      </a:ln>
                      <a:solidFill>
                        <a:schemeClr val="tx1">
                          <a:lumMod val="85000"/>
                          <a:lumOff val="15000"/>
                        </a:schemeClr>
                      </a:solidFill>
                    </a:endParaRPr>
                  </a:p>
                </p:txBody>
              </p:sp>
            </p:grpSp>
            <p:sp>
              <p:nvSpPr>
                <p:cNvPr id="215" name="Subtitle 2"/>
                <p:cNvSpPr txBox="1">
                  <a:spLocks/>
                </p:cNvSpPr>
                <p:nvPr/>
              </p:nvSpPr>
              <p:spPr>
                <a:xfrm>
                  <a:off x="1063913" y="609840"/>
                  <a:ext cx="2489006" cy="289439"/>
                </a:xfrm>
                <a:prstGeom prst="rect">
                  <a:avLst/>
                </a:prstGeom>
              </p:spPr>
              <p:txBody>
                <a:bodyPr/>
                <a:lstStyle>
                  <a:lvl1pPr marL="0" indent="0" algn="l" defTabSz="914400" rtl="0" eaLnBrk="1" latinLnBrk="0" hangingPunct="1">
                    <a:lnSpc>
                      <a:spcPct val="90000"/>
                    </a:lnSpc>
                    <a:spcBef>
                      <a:spcPts val="1000"/>
                    </a:spcBef>
                    <a:buFont typeface="Arial"/>
                    <a:buNone/>
                    <a:defRPr sz="1600" kern="1200">
                      <a:solidFill>
                        <a:srgbClr val="506733"/>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ctr"/>
                  <a:r>
                    <a:rPr lang="fr-FR" sz="1800" b="1" dirty="0">
                      <a:solidFill>
                        <a:schemeClr val="tx1">
                          <a:lumMod val="65000"/>
                          <a:lumOff val="35000"/>
                        </a:schemeClr>
                      </a:solidFill>
                    </a:rPr>
                    <a:t>Réacteur à Eau Pressurisée</a:t>
                  </a:r>
                </a:p>
              </p:txBody>
            </p:sp>
          </p:grpSp>
          <p:pic>
            <p:nvPicPr>
              <p:cNvPr id="243" name="Image 242"/>
              <p:cNvPicPr>
                <a:picLocks noChangeAspect="1"/>
              </p:cNvPicPr>
              <p:nvPr/>
            </p:nvPicPr>
            <p:blipFill>
              <a:blip r:embed="rId6">
                <a:duotone>
                  <a:schemeClr val="accent3">
                    <a:shade val="45000"/>
                    <a:satMod val="135000"/>
                  </a:schemeClr>
                  <a:prstClr val="white"/>
                </a:duotone>
              </a:blip>
              <a:stretch>
                <a:fillRect/>
              </a:stretch>
            </p:blipFill>
            <p:spPr>
              <a:xfrm>
                <a:off x="3212916" y="1434755"/>
                <a:ext cx="1648511" cy="1648511"/>
              </a:xfrm>
              <a:prstGeom prst="ellipse">
                <a:avLst/>
              </a:prstGeom>
            </p:spPr>
          </p:pic>
          <p:pic>
            <p:nvPicPr>
              <p:cNvPr id="10" name="Image 9"/>
              <p:cNvPicPr>
                <a:picLocks noChangeAspect="1"/>
              </p:cNvPicPr>
              <p:nvPr/>
            </p:nvPicPr>
            <p:blipFill>
              <a:blip r:embed="rId7">
                <a:duotone>
                  <a:schemeClr val="accent3">
                    <a:shade val="45000"/>
                    <a:satMod val="135000"/>
                  </a:schemeClr>
                  <a:prstClr val="white"/>
                </a:duotone>
              </a:blip>
              <a:stretch>
                <a:fillRect/>
              </a:stretch>
            </p:blipFill>
            <p:spPr>
              <a:xfrm>
                <a:off x="2108128" y="2800468"/>
                <a:ext cx="2342134" cy="2337053"/>
              </a:xfrm>
              <a:prstGeom prst="ellipse">
                <a:avLst/>
              </a:prstGeom>
            </p:spPr>
          </p:pic>
        </p:grpSp>
        <p:grpSp>
          <p:nvGrpSpPr>
            <p:cNvPr id="20" name="Groupe 19"/>
            <p:cNvGrpSpPr/>
            <p:nvPr/>
          </p:nvGrpSpPr>
          <p:grpSpPr>
            <a:xfrm>
              <a:off x="5769166" y="435470"/>
              <a:ext cx="6253021" cy="5758075"/>
              <a:chOff x="5769166" y="435470"/>
              <a:chExt cx="6253021" cy="5758075"/>
            </a:xfrm>
          </p:grpSpPr>
          <p:grpSp>
            <p:nvGrpSpPr>
              <p:cNvPr id="238" name="Group 20"/>
              <p:cNvGrpSpPr/>
              <p:nvPr/>
            </p:nvGrpSpPr>
            <p:grpSpPr>
              <a:xfrm>
                <a:off x="5769166" y="4429687"/>
                <a:ext cx="6253020" cy="1763858"/>
                <a:chOff x="3724521" y="3323811"/>
                <a:chExt cx="5349589" cy="1368648"/>
              </a:xfrm>
            </p:grpSpPr>
            <p:sp>
              <p:nvSpPr>
                <p:cNvPr id="239" name="Shape 480"/>
                <p:cNvSpPr/>
                <p:nvPr/>
              </p:nvSpPr>
              <p:spPr>
                <a:xfrm>
                  <a:off x="3724521" y="3335187"/>
                  <a:ext cx="5349589" cy="1357272"/>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a:defRPr sz="2000" b="1">
                      <a:solidFill>
                        <a:srgbClr val="53585F"/>
                      </a:solidFill>
                      <a:latin typeface="+mn-lt"/>
                      <a:ea typeface="+mn-ea"/>
                      <a:cs typeface="+mn-cs"/>
                      <a:sym typeface="Helvetica"/>
                    </a:defRPr>
                  </a:lvl1pPr>
                </a:lstStyle>
                <a:p>
                  <a:pPr algn="ctr"/>
                  <a:r>
                    <a:rPr lang="fr-FR" sz="1600" dirty="0" err="1" smtClean="0"/>
                    <a:t>PRévision</a:t>
                  </a:r>
                  <a:r>
                    <a:rPr lang="fr-FR" sz="1600" dirty="0" smtClean="0"/>
                    <a:t> de l’Influence de la Microstructure des </a:t>
                  </a:r>
                  <a:r>
                    <a:rPr lang="fr-FR" sz="1600" dirty="0" err="1" smtClean="0"/>
                    <a:t>mAtériaux</a:t>
                  </a:r>
                  <a:endParaRPr lang="fr-FR" sz="1600" dirty="0" smtClean="0"/>
                </a:p>
                <a:p>
                  <a:pPr algn="ctr"/>
                  <a:endParaRPr lang="fr-FR" sz="1600" b="0" dirty="0" smtClean="0">
                    <a:solidFill>
                      <a:srgbClr val="C00000"/>
                    </a:solidFill>
                    <a:latin typeface="Arial" charset="0"/>
                  </a:endParaRPr>
                </a:p>
                <a:p>
                  <a:pPr algn="ctr"/>
                  <a:r>
                    <a:rPr lang="fr-FR" sz="1600" b="0" dirty="0" smtClean="0">
                      <a:solidFill>
                        <a:srgbClr val="C00000"/>
                      </a:solidFill>
                      <a:latin typeface="Arial" charset="0"/>
                    </a:rPr>
                    <a:t>Influence </a:t>
                  </a:r>
                  <a:r>
                    <a:rPr lang="fr-FR" sz="1600" b="0" dirty="0">
                      <a:solidFill>
                        <a:srgbClr val="C00000"/>
                      </a:solidFill>
                      <a:latin typeface="Arial" charset="0"/>
                    </a:rPr>
                    <a:t>du milieu extérieur sur les </a:t>
                  </a:r>
                  <a:r>
                    <a:rPr lang="fr-FR" sz="1600" dirty="0">
                      <a:solidFill>
                        <a:srgbClr val="C00000"/>
                      </a:solidFill>
                      <a:latin typeface="Arial" charset="0"/>
                    </a:rPr>
                    <a:t>propriétés mécaniques.</a:t>
                  </a:r>
                  <a:endParaRPr lang="fr-FR" sz="1600" b="0" dirty="0">
                    <a:solidFill>
                      <a:srgbClr val="C00000"/>
                    </a:solidFill>
                    <a:latin typeface="Arial" charset="0"/>
                  </a:endParaRPr>
                </a:p>
                <a:p>
                  <a:pPr algn="ctr"/>
                  <a:r>
                    <a:rPr lang="fr-FR" sz="1600" b="0" dirty="0">
                      <a:solidFill>
                        <a:srgbClr val="C00000"/>
                      </a:solidFill>
                      <a:latin typeface="Arial" charset="0"/>
                    </a:rPr>
                    <a:t>Compréhension des </a:t>
                  </a:r>
                  <a:r>
                    <a:rPr lang="fr-FR" sz="1600" dirty="0">
                      <a:solidFill>
                        <a:srgbClr val="C00000"/>
                      </a:solidFill>
                      <a:latin typeface="Arial" charset="0"/>
                    </a:rPr>
                    <a:t>mécanismes physiques </a:t>
                  </a:r>
                  <a:r>
                    <a:rPr lang="fr-FR" sz="1600" b="0" dirty="0">
                      <a:solidFill>
                        <a:srgbClr val="C00000"/>
                      </a:solidFill>
                      <a:latin typeface="Arial" charset="0"/>
                    </a:rPr>
                    <a:t>de ces phénomènes.</a:t>
                  </a:r>
                </a:p>
                <a:p>
                  <a:pPr algn="ctr"/>
                  <a:r>
                    <a:rPr lang="fr-FR" sz="1600" b="0" dirty="0">
                      <a:solidFill>
                        <a:srgbClr val="C00000"/>
                      </a:solidFill>
                      <a:latin typeface="Arial" charset="0"/>
                    </a:rPr>
                    <a:t>Description de </a:t>
                  </a:r>
                  <a:r>
                    <a:rPr lang="fr-FR" sz="1600" dirty="0">
                      <a:solidFill>
                        <a:srgbClr val="C00000"/>
                      </a:solidFill>
                      <a:latin typeface="Arial" charset="0"/>
                    </a:rPr>
                    <a:t>l’évolution du comportement </a:t>
                  </a:r>
                  <a:r>
                    <a:rPr lang="fr-FR" sz="1600" b="0" dirty="0">
                      <a:solidFill>
                        <a:srgbClr val="C00000"/>
                      </a:solidFill>
                      <a:latin typeface="Arial" charset="0"/>
                    </a:rPr>
                    <a:t>des matériaux.</a:t>
                  </a:r>
                </a:p>
                <a:p>
                  <a:pPr algn="ctr"/>
                  <a:r>
                    <a:rPr lang="fr-FR" sz="1600" b="0" dirty="0">
                      <a:solidFill>
                        <a:srgbClr val="C00000"/>
                      </a:solidFill>
                      <a:latin typeface="Arial" charset="0"/>
                    </a:rPr>
                    <a:t>Assurer l’</a:t>
                  </a:r>
                  <a:r>
                    <a:rPr lang="fr-FR" sz="1600" dirty="0">
                      <a:solidFill>
                        <a:srgbClr val="C00000"/>
                      </a:solidFill>
                      <a:latin typeface="Arial" charset="0"/>
                    </a:rPr>
                    <a:t>intégrité</a:t>
                  </a:r>
                  <a:r>
                    <a:rPr lang="fr-FR" sz="1600" b="0" dirty="0">
                      <a:solidFill>
                        <a:srgbClr val="C00000"/>
                      </a:solidFill>
                      <a:latin typeface="Arial" charset="0"/>
                    </a:rPr>
                    <a:t> des composants en exploitation.</a:t>
                  </a:r>
                </a:p>
                <a:p>
                  <a:pPr algn="ctr"/>
                  <a:endParaRPr lang="en-GB" sz="1100" b="0" dirty="0">
                    <a:solidFill>
                      <a:srgbClr val="C00000"/>
                    </a:solidFill>
                    <a:latin typeface="Arial" charset="0"/>
                  </a:endParaRPr>
                </a:p>
              </p:txBody>
            </p:sp>
            <p:sp>
              <p:nvSpPr>
                <p:cNvPr id="241" name="Rounded Rectangle 87"/>
                <p:cNvSpPr/>
                <p:nvPr/>
              </p:nvSpPr>
              <p:spPr>
                <a:xfrm>
                  <a:off x="3725233" y="3323811"/>
                  <a:ext cx="5322372" cy="1200237"/>
                </a:xfrm>
                <a:prstGeom prst="roundRect">
                  <a:avLst/>
                </a:prstGeom>
                <a:noFill/>
                <a:ln w="127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90000"/>
                      </a:schemeClr>
                    </a:solidFill>
                  </a:endParaRPr>
                </a:p>
              </p:txBody>
            </p:sp>
          </p:grpSp>
          <p:grpSp>
            <p:nvGrpSpPr>
              <p:cNvPr id="11" name="Groupe 10"/>
              <p:cNvGrpSpPr/>
              <p:nvPr/>
            </p:nvGrpSpPr>
            <p:grpSpPr>
              <a:xfrm>
                <a:off x="5769166" y="435470"/>
                <a:ext cx="6253021" cy="3709017"/>
                <a:chOff x="5769166" y="435470"/>
                <a:chExt cx="6253021" cy="3709017"/>
              </a:xfrm>
            </p:grpSpPr>
            <p:pic>
              <p:nvPicPr>
                <p:cNvPr id="249" name="Image 248"/>
                <p:cNvPicPr>
                  <a:picLocks noChangeAspect="1"/>
                </p:cNvPicPr>
                <p:nvPr/>
              </p:nvPicPr>
              <p:blipFill>
                <a:blip r:embed="rId8"/>
                <a:stretch>
                  <a:fillRect/>
                </a:stretch>
              </p:blipFill>
              <p:spPr>
                <a:xfrm>
                  <a:off x="6626897" y="2931361"/>
                  <a:ext cx="360335" cy="772147"/>
                </a:xfrm>
                <a:prstGeom prst="rect">
                  <a:avLst/>
                </a:prstGeom>
              </p:spPr>
            </p:pic>
            <p:pic>
              <p:nvPicPr>
                <p:cNvPr id="250" name="Image 249"/>
                <p:cNvPicPr>
                  <a:picLocks noChangeAspect="1"/>
                </p:cNvPicPr>
                <p:nvPr/>
              </p:nvPicPr>
              <p:blipFill>
                <a:blip r:embed="rId9"/>
                <a:stretch>
                  <a:fillRect/>
                </a:stretch>
              </p:blipFill>
              <p:spPr>
                <a:xfrm>
                  <a:off x="10463698" y="3113283"/>
                  <a:ext cx="709956" cy="652063"/>
                </a:xfrm>
                <a:prstGeom prst="rect">
                  <a:avLst/>
                </a:prstGeom>
              </p:spPr>
            </p:pic>
            <p:grpSp>
              <p:nvGrpSpPr>
                <p:cNvPr id="9" name="Groupe 8"/>
                <p:cNvGrpSpPr/>
                <p:nvPr/>
              </p:nvGrpSpPr>
              <p:grpSpPr>
                <a:xfrm>
                  <a:off x="5769166" y="435470"/>
                  <a:ext cx="6253021" cy="3709017"/>
                  <a:chOff x="5769166" y="435470"/>
                  <a:chExt cx="6253021" cy="3709017"/>
                </a:xfrm>
              </p:grpSpPr>
              <p:grpSp>
                <p:nvGrpSpPr>
                  <p:cNvPr id="222" name="Group 16"/>
                  <p:cNvGrpSpPr/>
                  <p:nvPr/>
                </p:nvGrpSpPr>
                <p:grpSpPr>
                  <a:xfrm>
                    <a:off x="5769166" y="2596823"/>
                    <a:ext cx="6253021" cy="1547664"/>
                    <a:chOff x="2834741" y="1550448"/>
                    <a:chExt cx="6253021" cy="1547664"/>
                  </a:xfrm>
                </p:grpSpPr>
                <p:sp>
                  <p:nvSpPr>
                    <p:cNvPr id="223" name="TextBox 58"/>
                    <p:cNvSpPr txBox="1"/>
                    <p:nvPr/>
                  </p:nvSpPr>
                  <p:spPr>
                    <a:xfrm>
                      <a:off x="5205556" y="2686629"/>
                      <a:ext cx="1268424" cy="307777"/>
                    </a:xfrm>
                    <a:prstGeom prst="rect">
                      <a:avLst/>
                    </a:prstGeom>
                    <a:noFill/>
                  </p:spPr>
                  <p:txBody>
                    <a:bodyPr wrap="none" rtlCol="0">
                      <a:spAutoFit/>
                    </a:bodyPr>
                    <a:lstStyle/>
                    <a:p>
                      <a:r>
                        <a:rPr lang="en-GB" sz="1400" b="1" dirty="0">
                          <a:ln w="0"/>
                          <a:solidFill>
                            <a:schemeClr val="tx1">
                              <a:lumMod val="75000"/>
                              <a:lumOff val="25000"/>
                            </a:schemeClr>
                          </a:solidFill>
                          <a:effectLst>
                            <a:outerShdw blurRad="38100" dist="25400" dir="5400000" algn="ctr" rotWithShape="0">
                              <a:srgbClr val="6E747A">
                                <a:alpha val="43000"/>
                              </a:srgbClr>
                            </a:outerShdw>
                          </a:effectLst>
                        </a:rPr>
                        <a:t>Milieu </a:t>
                      </a:r>
                      <a:r>
                        <a:rPr lang="fr-FR" sz="1400" b="1" dirty="0">
                          <a:ln w="0"/>
                          <a:solidFill>
                            <a:schemeClr val="tx1">
                              <a:lumMod val="75000"/>
                              <a:lumOff val="25000"/>
                            </a:schemeClr>
                          </a:solidFill>
                          <a:effectLst>
                            <a:outerShdw blurRad="38100" dist="25400" dir="5400000" algn="ctr" rotWithShape="0">
                              <a:srgbClr val="6E747A">
                                <a:alpha val="43000"/>
                              </a:srgbClr>
                            </a:outerShdw>
                          </a:effectLst>
                        </a:rPr>
                        <a:t>corrosif</a:t>
                      </a:r>
                      <a:endParaRPr lang="fr-FR" sz="1400" b="1" dirty="0">
                        <a:solidFill>
                          <a:schemeClr val="tx1">
                            <a:lumMod val="75000"/>
                            <a:lumOff val="25000"/>
                          </a:schemeClr>
                        </a:solidFill>
                      </a:endParaRPr>
                    </a:p>
                  </p:txBody>
                </p:sp>
                <p:grpSp>
                  <p:nvGrpSpPr>
                    <p:cNvPr id="225" name="Group 13"/>
                    <p:cNvGrpSpPr/>
                    <p:nvPr/>
                  </p:nvGrpSpPr>
                  <p:grpSpPr>
                    <a:xfrm>
                      <a:off x="2834741" y="1550448"/>
                      <a:ext cx="6253021" cy="1547664"/>
                      <a:chOff x="2834741" y="1550448"/>
                      <a:chExt cx="6253021" cy="1547664"/>
                    </a:xfrm>
                  </p:grpSpPr>
                  <p:grpSp>
                    <p:nvGrpSpPr>
                      <p:cNvPr id="227" name="Group 46"/>
                      <p:cNvGrpSpPr/>
                      <p:nvPr/>
                    </p:nvGrpSpPr>
                    <p:grpSpPr>
                      <a:xfrm>
                        <a:off x="2834741" y="1550448"/>
                        <a:ext cx="6253021" cy="1547664"/>
                        <a:chOff x="2424364" y="1594601"/>
                        <a:chExt cx="6253021" cy="1547664"/>
                      </a:xfrm>
                    </p:grpSpPr>
                    <p:sp>
                      <p:nvSpPr>
                        <p:cNvPr id="230" name="Rounded Rectangle 74"/>
                        <p:cNvSpPr/>
                        <p:nvPr/>
                      </p:nvSpPr>
                      <p:spPr>
                        <a:xfrm>
                          <a:off x="2424364" y="1594601"/>
                          <a:ext cx="6253021" cy="1547664"/>
                        </a:xfrm>
                        <a:prstGeom prst="roundRect">
                          <a:avLst/>
                        </a:prstGeom>
                        <a:noFill/>
                        <a:ln w="127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90000"/>
                              </a:schemeClr>
                            </a:solidFill>
                          </a:endParaRPr>
                        </a:p>
                      </p:txBody>
                    </p:sp>
                    <p:sp>
                      <p:nvSpPr>
                        <p:cNvPr id="231" name="Subtitle 2"/>
                        <p:cNvSpPr txBox="1">
                          <a:spLocks/>
                        </p:cNvSpPr>
                        <p:nvPr/>
                      </p:nvSpPr>
                      <p:spPr>
                        <a:xfrm>
                          <a:off x="3515598" y="1645202"/>
                          <a:ext cx="3976432" cy="323249"/>
                        </a:xfrm>
                        <a:prstGeom prst="rect">
                          <a:avLst/>
                        </a:prstGeom>
                      </p:spPr>
                      <p:txBody>
                        <a:bodyPr/>
                        <a:lstStyle>
                          <a:lvl1pPr marL="0" indent="0" algn="l" defTabSz="914400" rtl="0" eaLnBrk="1" latinLnBrk="0" hangingPunct="1">
                            <a:lnSpc>
                              <a:spcPct val="90000"/>
                            </a:lnSpc>
                            <a:spcBef>
                              <a:spcPts val="1000"/>
                            </a:spcBef>
                            <a:buFont typeface="Arial"/>
                            <a:buNone/>
                            <a:defRPr sz="1600" kern="1200">
                              <a:solidFill>
                                <a:srgbClr val="506733"/>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ctr"/>
                          <a:r>
                            <a:rPr lang="fr-FR" sz="1800" b="1" dirty="0">
                              <a:solidFill>
                                <a:schemeClr val="tx1">
                                  <a:lumMod val="65000"/>
                                  <a:lumOff val="35000"/>
                                </a:schemeClr>
                              </a:solidFill>
                            </a:rPr>
                            <a:t>Milieu dans lequel évolue le matériau</a:t>
                          </a:r>
                        </a:p>
                      </p:txBody>
                    </p:sp>
                    <p:sp>
                      <p:nvSpPr>
                        <p:cNvPr id="233" name="TextBox 80"/>
                        <p:cNvSpPr txBox="1"/>
                        <p:nvPr/>
                      </p:nvSpPr>
                      <p:spPr>
                        <a:xfrm>
                          <a:off x="2945444" y="2730783"/>
                          <a:ext cx="1136145" cy="307777"/>
                        </a:xfrm>
                        <a:prstGeom prst="rect">
                          <a:avLst/>
                        </a:prstGeom>
                        <a:noFill/>
                      </p:spPr>
                      <p:txBody>
                        <a:bodyPr wrap="none" rtlCol="0">
                          <a:spAutoFit/>
                        </a:bodyPr>
                        <a:lstStyle/>
                        <a:p>
                          <a:r>
                            <a:rPr lang="en-GB" sz="1400" b="1" dirty="0">
                              <a:ln w="0"/>
                              <a:solidFill>
                                <a:schemeClr val="tx1">
                                  <a:lumMod val="75000"/>
                                  <a:lumOff val="25000"/>
                                </a:schemeClr>
                              </a:solidFill>
                              <a:effectLst>
                                <a:outerShdw blurRad="38100" dist="25400" dir="5400000" algn="ctr" rotWithShape="0">
                                  <a:srgbClr val="6E747A">
                                    <a:alpha val="43000"/>
                                  </a:srgbClr>
                                </a:outerShdw>
                              </a:effectLst>
                            </a:rPr>
                            <a:t>Temperature</a:t>
                          </a:r>
                          <a:endParaRPr lang="en-GB" sz="1400" b="1" dirty="0">
                            <a:solidFill>
                              <a:schemeClr val="tx1">
                                <a:lumMod val="75000"/>
                                <a:lumOff val="25000"/>
                              </a:schemeClr>
                            </a:solidFill>
                          </a:endParaRPr>
                        </a:p>
                      </p:txBody>
                    </p:sp>
                    <p:pic>
                      <p:nvPicPr>
                        <p:cNvPr id="234" name="Picture 81"/>
                        <p:cNvPicPr>
                          <a:picLocks noChangeAspect="1"/>
                        </p:cNvPicPr>
                        <p:nvPr/>
                      </p:nvPicPr>
                      <p:blipFill>
                        <a:blip r:embed="rId10"/>
                        <a:stretch>
                          <a:fillRect/>
                        </a:stretch>
                      </p:blipFill>
                      <p:spPr>
                        <a:xfrm>
                          <a:off x="4985788" y="2288218"/>
                          <a:ext cx="887206" cy="319976"/>
                        </a:xfrm>
                        <a:prstGeom prst="rect">
                          <a:avLst/>
                        </a:prstGeom>
                      </p:spPr>
                    </p:pic>
                    <p:sp>
                      <p:nvSpPr>
                        <p:cNvPr id="236" name="TextBox 84"/>
                        <p:cNvSpPr txBox="1"/>
                        <p:nvPr/>
                      </p:nvSpPr>
                      <p:spPr>
                        <a:xfrm>
                          <a:off x="7005775" y="2749832"/>
                          <a:ext cx="972510" cy="307777"/>
                        </a:xfrm>
                        <a:prstGeom prst="rect">
                          <a:avLst/>
                        </a:prstGeom>
                        <a:noFill/>
                      </p:spPr>
                      <p:txBody>
                        <a:bodyPr wrap="none" rtlCol="0">
                          <a:spAutoFit/>
                        </a:bodyPr>
                        <a:lstStyle/>
                        <a:p>
                          <a:r>
                            <a:rPr lang="en-GB" sz="1400" b="1" dirty="0">
                              <a:solidFill>
                                <a:schemeClr val="tx1">
                                  <a:lumMod val="85000"/>
                                  <a:lumOff val="15000"/>
                                </a:schemeClr>
                              </a:solidFill>
                            </a:rPr>
                            <a:t>Irradiation</a:t>
                          </a:r>
                        </a:p>
                      </p:txBody>
                    </p:sp>
                  </p:grpSp>
                  <p:sp>
                    <p:nvSpPr>
                      <p:cNvPr id="228" name="TextBox 57"/>
                      <p:cNvSpPr txBox="1"/>
                      <p:nvPr/>
                    </p:nvSpPr>
                    <p:spPr>
                      <a:xfrm>
                        <a:off x="3987011" y="2113685"/>
                        <a:ext cx="538369" cy="276999"/>
                      </a:xfrm>
                      <a:prstGeom prst="rect">
                        <a:avLst/>
                      </a:prstGeom>
                      <a:noFill/>
                    </p:spPr>
                    <p:txBody>
                      <a:bodyPr wrap="square" rtlCol="0">
                        <a:spAutoFit/>
                      </a:bodyPr>
                      <a:lstStyle/>
                      <a:p>
                        <a:pPr algn="ctr"/>
                        <a:r>
                          <a:rPr lang="en-GB" sz="1200" dirty="0">
                            <a:solidFill>
                              <a:schemeClr val="tx1">
                                <a:lumMod val="75000"/>
                                <a:lumOff val="25000"/>
                              </a:schemeClr>
                            </a:solidFill>
                          </a:rPr>
                          <a:t>600 K</a:t>
                        </a:r>
                      </a:p>
                    </p:txBody>
                  </p:sp>
                </p:grpSp>
              </p:grpSp>
              <p:grpSp>
                <p:nvGrpSpPr>
                  <p:cNvPr id="3" name="Groupe 2"/>
                  <p:cNvGrpSpPr/>
                  <p:nvPr/>
                </p:nvGrpSpPr>
                <p:grpSpPr>
                  <a:xfrm>
                    <a:off x="7562115" y="435470"/>
                    <a:ext cx="2259161" cy="2001925"/>
                    <a:chOff x="7562115" y="435470"/>
                    <a:chExt cx="2259161" cy="2001925"/>
                  </a:xfrm>
                </p:grpSpPr>
                <p:grpSp>
                  <p:nvGrpSpPr>
                    <p:cNvPr id="188" name="Group 37"/>
                    <p:cNvGrpSpPr/>
                    <p:nvPr/>
                  </p:nvGrpSpPr>
                  <p:grpSpPr>
                    <a:xfrm>
                      <a:off x="7562115" y="435470"/>
                      <a:ext cx="2259161" cy="2001925"/>
                      <a:chOff x="4443448" y="-506778"/>
                      <a:chExt cx="2129656" cy="1887165"/>
                    </a:xfrm>
                  </p:grpSpPr>
                  <p:sp>
                    <p:nvSpPr>
                      <p:cNvPr id="195" name="Rectangle 194"/>
                      <p:cNvSpPr>
                        <a:spLocks noChangeAspect="1"/>
                      </p:cNvSpPr>
                      <p:nvPr/>
                    </p:nvSpPr>
                    <p:spPr>
                      <a:xfrm rot="5400000">
                        <a:off x="4937460" y="189550"/>
                        <a:ext cx="1152000" cy="1151661"/>
                      </a:xfrm>
                      <a:prstGeom prst="rect">
                        <a:avLst/>
                      </a:prstGeom>
                      <a:noFill/>
                    </p:spPr>
                    <p:txBody>
                      <a:bodyPr wrap="none" lIns="91440" tIns="45720" rIns="91440" bIns="45720">
                        <a:prstTxWarp prst="textCircle">
                          <a:avLst>
                            <a:gd name="adj" fmla="val 7575874"/>
                          </a:avLst>
                        </a:prstTxWarp>
                        <a:spAutoFit/>
                        <a:scene3d>
                          <a:camera prst="orthographicFront"/>
                          <a:lightRig rig="threePt" dir="t"/>
                        </a:scene3d>
                        <a:sp3d prstMaterial="translucentPowder"/>
                      </a:bodyPr>
                      <a:lstStyle/>
                      <a:p>
                        <a:pPr algn="ctr"/>
                        <a:endParaRPr lang="fr-FR" cap="none" spc="0" dirty="0">
                          <a:ln w="12700">
                            <a:noFill/>
                            <a:prstDash val="solid"/>
                          </a:ln>
                          <a:solidFill>
                            <a:schemeClr val="tx1">
                              <a:lumMod val="85000"/>
                              <a:lumOff val="15000"/>
                            </a:schemeClr>
                          </a:solidFill>
                        </a:endParaRPr>
                      </a:p>
                    </p:txBody>
                  </p:sp>
                  <p:sp>
                    <p:nvSpPr>
                      <p:cNvPr id="191" name="Subtitle 2"/>
                      <p:cNvSpPr txBox="1">
                        <a:spLocks/>
                      </p:cNvSpPr>
                      <p:nvPr/>
                    </p:nvSpPr>
                    <p:spPr>
                      <a:xfrm>
                        <a:off x="4474775" y="-414933"/>
                        <a:ext cx="2098329" cy="291575"/>
                      </a:xfrm>
                      <a:prstGeom prst="rect">
                        <a:avLst/>
                      </a:prstGeom>
                    </p:spPr>
                    <p:txBody>
                      <a:bodyPr/>
                      <a:lstStyle>
                        <a:lvl1pPr marL="0" indent="0" algn="l" defTabSz="914400" rtl="0" eaLnBrk="1" latinLnBrk="0" hangingPunct="1">
                          <a:lnSpc>
                            <a:spcPct val="90000"/>
                          </a:lnSpc>
                          <a:spcBef>
                            <a:spcPts val="1000"/>
                          </a:spcBef>
                          <a:buFont typeface="Arial"/>
                          <a:buNone/>
                          <a:defRPr sz="1600" kern="1200">
                            <a:solidFill>
                              <a:srgbClr val="506733"/>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ctr"/>
                        <a:r>
                          <a:rPr lang="fr-FR" sz="1800" b="1" dirty="0">
                            <a:solidFill>
                              <a:schemeClr val="tx1">
                                <a:lumMod val="65000"/>
                                <a:lumOff val="35000"/>
                              </a:schemeClr>
                            </a:solidFill>
                          </a:rPr>
                          <a:t>Barrière de sureté</a:t>
                        </a:r>
                      </a:p>
                    </p:txBody>
                  </p:sp>
                  <p:sp>
                    <p:nvSpPr>
                      <p:cNvPr id="192" name="Rounded Rectangle 62"/>
                      <p:cNvSpPr/>
                      <p:nvPr/>
                    </p:nvSpPr>
                    <p:spPr>
                      <a:xfrm>
                        <a:off x="4443448" y="-506778"/>
                        <a:ext cx="2129654" cy="1887165"/>
                      </a:xfrm>
                      <a:prstGeom prst="roundRect">
                        <a:avLst/>
                      </a:prstGeom>
                      <a:noFill/>
                      <a:ln w="127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90000"/>
                            </a:schemeClr>
                          </a:solidFill>
                        </a:endParaRPr>
                      </a:p>
                    </p:txBody>
                  </p:sp>
                </p:grpSp>
                <p:pic>
                  <p:nvPicPr>
                    <p:cNvPr id="247" name="Image 246"/>
                    <p:cNvPicPr>
                      <a:picLocks noChangeAspect="1"/>
                    </p:cNvPicPr>
                    <p:nvPr/>
                  </p:nvPicPr>
                  <p:blipFill>
                    <a:blip r:embed="rId11"/>
                    <a:stretch>
                      <a:fillRect/>
                    </a:stretch>
                  </p:blipFill>
                  <p:spPr>
                    <a:xfrm rot="16200000">
                      <a:off x="8183051" y="923441"/>
                      <a:ext cx="1017286" cy="956345"/>
                    </a:xfrm>
                    <a:prstGeom prst="ellipse">
                      <a:avLst/>
                    </a:prstGeom>
                  </p:spPr>
                </p:pic>
              </p:grpSp>
            </p:grpSp>
          </p:grpSp>
        </p:grpSp>
      </p:grpSp>
      <p:sp>
        <p:nvSpPr>
          <p:cNvPr id="7" name="ZoneTexte 6"/>
          <p:cNvSpPr txBox="1"/>
          <p:nvPr/>
        </p:nvSpPr>
        <p:spPr>
          <a:xfrm>
            <a:off x="7869677" y="1992448"/>
            <a:ext cx="1669368" cy="584775"/>
          </a:xfrm>
          <a:prstGeom prst="rect">
            <a:avLst/>
          </a:prstGeom>
          <a:noFill/>
        </p:spPr>
        <p:txBody>
          <a:bodyPr wrap="none" rtlCol="0">
            <a:spAutoFit/>
          </a:bodyPr>
          <a:lstStyle/>
          <a:p>
            <a:r>
              <a:rPr lang="fr-FR" sz="1600" dirty="0" smtClean="0"/>
              <a:t>Acier inoxydable</a:t>
            </a:r>
          </a:p>
          <a:p>
            <a:r>
              <a:rPr lang="fr-FR" sz="1600" dirty="0" smtClean="0"/>
              <a:t>austénitique 316L</a:t>
            </a:r>
            <a:endParaRPr lang="fr-FR" sz="1600" dirty="0"/>
          </a:p>
        </p:txBody>
      </p:sp>
    </p:spTree>
    <p:extLst>
      <p:ext uri="{BB962C8B-B14F-4D97-AF65-F5344CB8AC3E}">
        <p14:creationId xmlns:p14="http://schemas.microsoft.com/office/powerpoint/2010/main" val="83680536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20</a:t>
            </a:fld>
            <a:endParaRPr lang="fr-FR" sz="1500" dirty="0">
              <a:solidFill>
                <a:schemeClr val="tx1">
                  <a:lumMod val="65000"/>
                  <a:lumOff val="35000"/>
                </a:schemeClr>
              </a:solidFill>
            </a:endParaRPr>
          </a:p>
        </p:txBody>
      </p:sp>
      <p:pic>
        <p:nvPicPr>
          <p:cNvPr id="16" name="Image 4"/>
          <p:cNvPicPr/>
          <p:nvPr/>
        </p:nvPicPr>
        <p:blipFill>
          <a:blip r:embed="rId4"/>
          <a:stretch/>
        </p:blipFill>
        <p:spPr>
          <a:xfrm>
            <a:off x="9028553" y="6310489"/>
            <a:ext cx="1067625" cy="443553"/>
          </a:xfrm>
          <a:prstGeom prst="rect">
            <a:avLst/>
          </a:prstGeom>
          <a:ln>
            <a:noFill/>
          </a:ln>
        </p:spPr>
      </p:pic>
      <p:pic>
        <p:nvPicPr>
          <p:cNvPr id="17" name="Image 5"/>
          <p:cNvPicPr/>
          <p:nvPr/>
        </p:nvPicPr>
        <p:blipFill>
          <a:blip r:embed="rId5"/>
          <a:stretch/>
        </p:blipFill>
        <p:spPr>
          <a:xfrm>
            <a:off x="10247931" y="6343350"/>
            <a:ext cx="840137" cy="377829"/>
          </a:xfrm>
          <a:prstGeom prst="rect">
            <a:avLst/>
          </a:prstGeom>
          <a:ln>
            <a:noFill/>
          </a:ln>
        </p:spPr>
      </p:pic>
      <mc:AlternateContent xmlns:mc="http://schemas.openxmlformats.org/markup-compatibility/2006" xmlns:a14="http://schemas.microsoft.com/office/drawing/2010/main">
        <mc:Choice Requires="a14">
          <p:sp>
            <p:nvSpPr>
              <p:cNvPr id="46" name="ZoneTexte 3">
                <a:extLst>
                  <a:ext uri="{FF2B5EF4-FFF2-40B4-BE49-F238E27FC236}">
                    <a16:creationId xmlns="" xmlns:a16="http://schemas.microsoft.com/office/drawing/2014/main" id="{BFB9504E-AD36-44DD-A021-A23034792BAF}"/>
                  </a:ext>
                </a:extLst>
              </p:cNvPr>
              <p:cNvSpPr txBox="1">
                <a:spLocks noChangeArrowheads="1"/>
              </p:cNvSpPr>
              <p:nvPr>
                <p:custDataLst>
                  <p:tags r:id="rId1"/>
                </p:custDataLst>
              </p:nvPr>
            </p:nvSpPr>
            <p:spPr bwMode="auto">
              <a:xfrm>
                <a:off x="7507506" y="4513340"/>
                <a:ext cx="3887181" cy="276999"/>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a:defRPr sz="2500">
                    <a:solidFill>
                      <a:schemeClr val="tx1"/>
                    </a:solidFill>
                    <a:latin typeface="Arial" panose="020B0604020202020204" pitchFamily="34" charset="0"/>
                    <a:ea typeface="ＭＳ Ｐゴシック" panose="020B0600070205080204" pitchFamily="34" charset="-128"/>
                  </a:defRPr>
                </a:lvl1pPr>
                <a:lvl2pPr marL="742950" indent="-285750">
                  <a:defRPr sz="2500">
                    <a:solidFill>
                      <a:schemeClr val="tx1"/>
                    </a:solidFill>
                    <a:latin typeface="Arial" panose="020B0604020202020204" pitchFamily="34" charset="0"/>
                    <a:ea typeface="ＭＳ Ｐゴシック" panose="020B0600070205080204" pitchFamily="34" charset="-128"/>
                  </a:defRPr>
                </a:lvl2pPr>
                <a:lvl3pPr marL="1143000" indent="-228600">
                  <a:defRPr sz="2500">
                    <a:solidFill>
                      <a:schemeClr val="tx1"/>
                    </a:solidFill>
                    <a:latin typeface="Arial" panose="020B0604020202020204" pitchFamily="34" charset="0"/>
                    <a:ea typeface="ＭＳ Ｐゴシック" panose="020B0600070205080204" pitchFamily="34" charset="-128"/>
                  </a:defRPr>
                </a:lvl3pPr>
                <a:lvl4pPr marL="1600200" indent="-228600">
                  <a:defRPr sz="2500">
                    <a:solidFill>
                      <a:schemeClr val="tx1"/>
                    </a:solidFill>
                    <a:latin typeface="Arial" panose="020B0604020202020204" pitchFamily="34" charset="0"/>
                    <a:ea typeface="ＭＳ Ｐゴシック" panose="020B0600070205080204" pitchFamily="34" charset="-128"/>
                  </a:defRPr>
                </a:lvl4pPr>
                <a:lvl5pPr marL="2057400" indent="-228600">
                  <a:defRPr sz="25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9pPr>
              </a:lstStyle>
              <a:p>
                <a:pPr algn="ctr"/>
                <a:r>
                  <a:rPr lang="fr-FR" sz="1200" i="1" dirty="0"/>
                  <a:t>Zoom sur le mouchetis 100x100 </a:t>
                </a:r>
                <a14:m>
                  <m:oMath xmlns:m="http://schemas.openxmlformats.org/officeDocument/2006/math">
                    <m:r>
                      <a:rPr lang="fr-FR" sz="1200" i="1" smtClean="0">
                        <a:latin typeface="Cambria Math" panose="02040503050406030204" pitchFamily="18" charset="0"/>
                        <a:ea typeface="Cambria Math" panose="02040503050406030204" pitchFamily="18" charset="0"/>
                      </a:rPr>
                      <m:t>𝜇</m:t>
                    </m:r>
                    <m:r>
                      <a:rPr lang="fr-FR" sz="1200" b="0" i="1" smtClean="0">
                        <a:latin typeface="Cambria Math" panose="02040503050406030204" pitchFamily="18" charset="0"/>
                        <a:ea typeface="Cambria Math" panose="02040503050406030204" pitchFamily="18" charset="0"/>
                      </a:rPr>
                      <m:t>𝑚</m:t>
                    </m:r>
                  </m:oMath>
                </a14:m>
                <a:r>
                  <a:rPr lang="fr-FR" altLang="fr-FR" sz="1200" i="1" dirty="0">
                    <a:latin typeface="+mj-lt"/>
                  </a:rPr>
                  <a:t> </a:t>
                </a:r>
                <a:r>
                  <a:rPr lang="fr-FR" altLang="fr-FR" sz="1200" i="1" dirty="0"/>
                  <a:t>de l’éprouvette 2 </a:t>
                </a:r>
                <a:endParaRPr lang="fr-FR" altLang="fr-FR" sz="1200" i="1" dirty="0">
                  <a:latin typeface="+mj-lt"/>
                </a:endParaRPr>
              </a:p>
            </p:txBody>
          </p:sp>
        </mc:Choice>
        <mc:Fallback xmlns="">
          <p:sp>
            <p:nvSpPr>
              <p:cNvPr id="46" name="ZoneTexte 3">
                <a:extLst>
                  <a:ext uri="{FF2B5EF4-FFF2-40B4-BE49-F238E27FC236}">
                    <a16:creationId xmlns="" xmlns:a16="http://schemas.microsoft.com/office/drawing/2014/main" xmlns:a14="http://schemas.microsoft.com/office/drawing/2010/main" id="{BFB9504E-AD36-44DD-A021-A23034792BAF}"/>
                  </a:ext>
                </a:extLst>
              </p:cNvPr>
              <p:cNvSpPr txBox="1">
                <a:spLocks noRot="1" noChangeAspect="1" noMove="1" noResize="1" noEditPoints="1" noAdjustHandles="1" noChangeArrowheads="1" noChangeShapeType="1" noTextEdit="1"/>
              </p:cNvSpPr>
              <p:nvPr>
                <p:custDataLst>
                  <p:tags r:id="rId6"/>
                </p:custDataLst>
              </p:nvPr>
            </p:nvSpPr>
            <p:spPr bwMode="auto">
              <a:xfrm>
                <a:off x="7507506" y="4513340"/>
                <a:ext cx="3887181" cy="276999"/>
              </a:xfrm>
              <a:prstGeom prst="rect">
                <a:avLst/>
              </a:prstGeom>
              <a:blipFill rotWithShape="0">
                <a:blip r:embed="rId7"/>
                <a:stretch>
                  <a:fillRect t="-2174" b="-13043"/>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fr-FR">
                    <a:noFill/>
                  </a:rPr>
                  <a:t> </a:t>
                </a:r>
              </a:p>
            </p:txBody>
          </p:sp>
        </mc:Fallback>
      </mc:AlternateContent>
      <p:sp>
        <p:nvSpPr>
          <p:cNvPr id="32" name="Title 1">
            <a:extLst>
              <a:ext uri="{FF2B5EF4-FFF2-40B4-BE49-F238E27FC236}">
                <a16:creationId xmlns="" xmlns:a16="http://schemas.microsoft.com/office/drawing/2014/main" id="{E0E07520-564D-48E4-BC1D-78F768812994}"/>
              </a:ext>
            </a:extLst>
          </p:cNvPr>
          <p:cNvSpPr txBox="1">
            <a:spLocks/>
          </p:cNvSpPr>
          <p:nvPr/>
        </p:nvSpPr>
        <p:spPr>
          <a:xfrm>
            <a:off x="270934" y="-73123"/>
            <a:ext cx="5601960" cy="58096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fr-FR" sz="2900" b="1" dirty="0">
                <a:solidFill>
                  <a:schemeClr val="bg1"/>
                </a:solidFill>
              </a:rPr>
              <a:t>L’essai de traction </a:t>
            </a:r>
            <a:r>
              <a:rPr lang="fr-FR" sz="2900" b="1" i="1" dirty="0">
                <a:solidFill>
                  <a:schemeClr val="bg1"/>
                </a:solidFill>
              </a:rPr>
              <a:t>in-situ</a:t>
            </a:r>
          </a:p>
        </p:txBody>
      </p:sp>
      <p:sp>
        <p:nvSpPr>
          <p:cNvPr id="65" name="Subtitle 2">
            <a:extLst>
              <a:ext uri="{FF2B5EF4-FFF2-40B4-BE49-F238E27FC236}">
                <a16:creationId xmlns="" xmlns:a16="http://schemas.microsoft.com/office/drawing/2014/main" id="{ACECDF6F-8EA2-46F7-949A-3A4AC50A806F}"/>
              </a:ext>
            </a:extLst>
          </p:cNvPr>
          <p:cNvSpPr txBox="1">
            <a:spLocks/>
          </p:cNvSpPr>
          <p:nvPr/>
        </p:nvSpPr>
        <p:spPr>
          <a:xfrm>
            <a:off x="1025722" y="615937"/>
            <a:ext cx="4427359" cy="34968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sz="2000" b="1" dirty="0">
                <a:solidFill>
                  <a:schemeClr val="accent2">
                    <a:lumMod val="50000"/>
                  </a:schemeClr>
                </a:solidFill>
              </a:rPr>
              <a:t>Technique de corrélation d’images</a:t>
            </a:r>
          </a:p>
        </p:txBody>
      </p:sp>
      <mc:AlternateContent xmlns:mc="http://schemas.openxmlformats.org/markup-compatibility/2006" xmlns:a14="http://schemas.microsoft.com/office/drawing/2010/main">
        <mc:Choice Requires="a14">
          <p:sp>
            <p:nvSpPr>
              <p:cNvPr id="66" name="TextBox 53">
                <a:extLst>
                  <a:ext uri="{FF2B5EF4-FFF2-40B4-BE49-F238E27FC236}">
                    <a16:creationId xmlns="" xmlns:a16="http://schemas.microsoft.com/office/drawing/2014/main" id="{7AA2936A-3AC8-4F85-98F0-103BEB176000}"/>
                  </a:ext>
                </a:extLst>
              </p:cNvPr>
              <p:cNvSpPr txBox="1"/>
              <p:nvPr/>
            </p:nvSpPr>
            <p:spPr>
              <a:xfrm>
                <a:off x="1519783" y="4773369"/>
                <a:ext cx="9568285" cy="1477328"/>
              </a:xfrm>
              <a:prstGeom prst="rect">
                <a:avLst/>
              </a:prstGeom>
              <a:noFill/>
            </p:spPr>
            <p:txBody>
              <a:bodyPr wrap="square" rtlCol="0">
                <a:spAutoFit/>
              </a:bodyPr>
              <a:lstStyle/>
              <a:p>
                <a:pPr algn="ctr"/>
                <a:r>
                  <a:rPr lang="fr-FR" b="1" dirty="0">
                    <a:solidFill>
                      <a:srgbClr val="494949"/>
                    </a:solidFill>
                  </a:rPr>
                  <a:t> </a:t>
                </a:r>
              </a:p>
              <a:p>
                <a:pPr marL="285750" indent="-285750">
                  <a:buFont typeface="Arial" panose="020B0604020202020204" pitchFamily="34" charset="0"/>
                  <a:buChar char="•"/>
                </a:pPr>
                <a:r>
                  <a:rPr lang="fr-FR" dirty="0">
                    <a:solidFill>
                      <a:schemeClr val="bg2">
                        <a:lumMod val="25000"/>
                      </a:schemeClr>
                    </a:solidFill>
                  </a:rPr>
                  <a:t>Zone d’intérêt située au centre du joint de grain au milieu de la zone utile.</a:t>
                </a:r>
              </a:p>
              <a:p>
                <a:pPr marL="285750" indent="-285750">
                  <a:buFont typeface="Arial" panose="020B0604020202020204" pitchFamily="34" charset="0"/>
                  <a:buChar char="•"/>
                </a:pPr>
                <a:r>
                  <a:rPr lang="fr-FR" dirty="0">
                    <a:solidFill>
                      <a:schemeClr val="bg2">
                        <a:lumMod val="25000"/>
                      </a:schemeClr>
                    </a:solidFill>
                  </a:rPr>
                  <a:t>Dépôts de 3 mouchetis, de 2</a:t>
                </a:r>
                <a14:m>
                  <m:oMath xmlns:m="http://schemas.openxmlformats.org/officeDocument/2006/math">
                    <m:sSup>
                      <m:sSupPr>
                        <m:ctrlPr>
                          <a:rPr lang="fr-FR" i="1">
                            <a:solidFill>
                              <a:schemeClr val="bg2">
                                <a:lumMod val="25000"/>
                              </a:schemeClr>
                            </a:solidFill>
                            <a:latin typeface="Cambria Math" panose="02040503050406030204" pitchFamily="18" charset="0"/>
                          </a:rPr>
                        </m:ctrlPr>
                      </m:sSupPr>
                      <m:e>
                        <m:r>
                          <a:rPr lang="fr-FR">
                            <a:solidFill>
                              <a:schemeClr val="bg2">
                                <a:lumMod val="25000"/>
                              </a:schemeClr>
                            </a:solidFill>
                            <a:latin typeface="Cambria Math" panose="02040503050406030204" pitchFamily="18" charset="0"/>
                          </a:rPr>
                          <m:t> </m:t>
                        </m:r>
                        <m:r>
                          <m:rPr>
                            <m:sty m:val="p"/>
                          </m:rPr>
                          <a:rPr lang="fr-FR">
                            <a:solidFill>
                              <a:schemeClr val="bg2">
                                <a:lumMod val="25000"/>
                              </a:schemeClr>
                            </a:solidFill>
                            <a:latin typeface="Cambria Math" panose="02040503050406030204" pitchFamily="18" charset="0"/>
                          </a:rPr>
                          <m:t>mm</m:t>
                        </m:r>
                      </m:e>
                      <m:sup>
                        <m:r>
                          <a:rPr lang="fr-FR">
                            <a:solidFill>
                              <a:schemeClr val="bg2">
                                <a:lumMod val="25000"/>
                              </a:schemeClr>
                            </a:solidFill>
                            <a:latin typeface="Cambria Math" panose="02040503050406030204" pitchFamily="18" charset="0"/>
                          </a:rPr>
                          <m:t>2 </m:t>
                        </m:r>
                      </m:sup>
                    </m:sSup>
                  </m:oMath>
                </a14:m>
                <a:r>
                  <a:rPr lang="fr-FR" dirty="0">
                    <a:solidFill>
                      <a:schemeClr val="bg2">
                        <a:lumMod val="25000"/>
                      </a:schemeClr>
                    </a:solidFill>
                  </a:rPr>
                  <a:t>, 500 et 100 </a:t>
                </a:r>
                <a14:m>
                  <m:oMath xmlns:m="http://schemas.openxmlformats.org/officeDocument/2006/math">
                    <m:sSup>
                      <m:sSupPr>
                        <m:ctrlPr>
                          <a:rPr lang="fr-FR" i="1">
                            <a:solidFill>
                              <a:schemeClr val="bg2">
                                <a:lumMod val="25000"/>
                              </a:schemeClr>
                            </a:solidFill>
                            <a:latin typeface="Cambria Math" panose="02040503050406030204" pitchFamily="18" charset="0"/>
                          </a:rPr>
                        </m:ctrlPr>
                      </m:sSupPr>
                      <m:e>
                        <m:r>
                          <m:rPr>
                            <m:sty m:val="p"/>
                          </m:rPr>
                          <a:rPr lang="fr-FR">
                            <a:solidFill>
                              <a:schemeClr val="bg2">
                                <a:lumMod val="25000"/>
                              </a:schemeClr>
                            </a:solidFill>
                            <a:latin typeface="Cambria Math" panose="02040503050406030204" pitchFamily="18" charset="0"/>
                          </a:rPr>
                          <m:t>μm</m:t>
                        </m:r>
                      </m:e>
                      <m:sup>
                        <m:r>
                          <a:rPr lang="fr-FR">
                            <a:solidFill>
                              <a:schemeClr val="bg2">
                                <a:lumMod val="25000"/>
                              </a:schemeClr>
                            </a:solidFill>
                            <a:latin typeface="Cambria Math" panose="02040503050406030204" pitchFamily="18" charset="0"/>
                          </a:rPr>
                          <m:t>2</m:t>
                        </m:r>
                      </m:sup>
                    </m:sSup>
                  </m:oMath>
                </a14:m>
                <a:r>
                  <a:rPr lang="fr-FR" dirty="0">
                    <a:solidFill>
                      <a:schemeClr val="bg2">
                        <a:lumMod val="25000"/>
                      </a:schemeClr>
                    </a:solidFill>
                  </a:rPr>
                  <a:t> par </a:t>
                </a:r>
                <a:r>
                  <a:rPr lang="fr-FR" dirty="0" err="1">
                    <a:solidFill>
                      <a:schemeClr val="bg2">
                        <a:lumMod val="25000"/>
                      </a:schemeClr>
                    </a:solidFill>
                  </a:rPr>
                  <a:t>microlithographie</a:t>
                </a:r>
                <a:r>
                  <a:rPr lang="fr-FR" dirty="0">
                    <a:solidFill>
                      <a:schemeClr val="bg2">
                        <a:lumMod val="25000"/>
                      </a:schemeClr>
                    </a:solidFill>
                  </a:rPr>
                  <a:t>.</a:t>
                </a:r>
              </a:p>
              <a:p>
                <a:pPr marL="285750" indent="-285750">
                  <a:buFont typeface="Arial" panose="020B0604020202020204" pitchFamily="34" charset="0"/>
                  <a:buChar char="•"/>
                </a:pPr>
                <a:r>
                  <a:rPr lang="fr-FR" dirty="0">
                    <a:solidFill>
                      <a:schemeClr val="bg2">
                        <a:lumMod val="25000"/>
                      </a:schemeClr>
                    </a:solidFill>
                  </a:rPr>
                  <a:t>Déformations au voisinage du joint de grain suivis par Corrélation d’Images Numériques</a:t>
                </a:r>
                <a:r>
                  <a:rPr lang="fr-FR" dirty="0">
                    <a:solidFill>
                      <a:srgbClr val="494949"/>
                    </a:solidFill>
                  </a:rPr>
                  <a:t>. </a:t>
                </a:r>
                <a:endParaRPr lang="fr-FR" i="1" dirty="0">
                  <a:solidFill>
                    <a:srgbClr val="494949"/>
                  </a:solidFill>
                </a:endParaRPr>
              </a:p>
              <a:p>
                <a:endParaRPr lang="fr-FR" dirty="0">
                  <a:solidFill>
                    <a:srgbClr val="494949"/>
                  </a:solidFill>
                </a:endParaRPr>
              </a:p>
            </p:txBody>
          </p:sp>
        </mc:Choice>
        <mc:Fallback xmlns="">
          <p:sp>
            <p:nvSpPr>
              <p:cNvPr id="66" name="TextBox 53">
                <a:extLst>
                  <a:ext uri="{FF2B5EF4-FFF2-40B4-BE49-F238E27FC236}">
                    <a16:creationId xmlns="" xmlns:a16="http://schemas.microsoft.com/office/drawing/2014/main" xmlns:a14="http://schemas.microsoft.com/office/drawing/2010/main" id="{7AA2936A-3AC8-4F85-98F0-103BEB176000}"/>
                  </a:ext>
                </a:extLst>
              </p:cNvPr>
              <p:cNvSpPr txBox="1">
                <a:spLocks noRot="1" noChangeAspect="1" noMove="1" noResize="1" noEditPoints="1" noAdjustHandles="1" noChangeArrowheads="1" noChangeShapeType="1" noTextEdit="1"/>
              </p:cNvSpPr>
              <p:nvPr/>
            </p:nvSpPr>
            <p:spPr>
              <a:xfrm>
                <a:off x="1519783" y="4773369"/>
                <a:ext cx="9568285" cy="1477328"/>
              </a:xfrm>
              <a:prstGeom prst="rect">
                <a:avLst/>
              </a:prstGeom>
              <a:blipFill rotWithShape="0">
                <a:blip r:embed="rId8"/>
                <a:stretch>
                  <a:fillRect l="-382"/>
                </a:stretch>
              </a:blipFill>
            </p:spPr>
            <p:txBody>
              <a:bodyPr/>
              <a:lstStyle/>
              <a:p>
                <a:r>
                  <a:rPr lang="fr-FR">
                    <a:noFill/>
                  </a:rPr>
                  <a:t> </a:t>
                </a:r>
              </a:p>
            </p:txBody>
          </p:sp>
        </mc:Fallback>
      </mc:AlternateContent>
      <p:grpSp>
        <p:nvGrpSpPr>
          <p:cNvPr id="28" name="Groupe 27"/>
          <p:cNvGrpSpPr/>
          <p:nvPr/>
        </p:nvGrpSpPr>
        <p:grpSpPr>
          <a:xfrm>
            <a:off x="1316404" y="1611376"/>
            <a:ext cx="10674800" cy="2778034"/>
            <a:chOff x="1497183" y="1582746"/>
            <a:chExt cx="10674800" cy="2778034"/>
          </a:xfrm>
        </p:grpSpPr>
        <p:grpSp>
          <p:nvGrpSpPr>
            <p:cNvPr id="33" name="Groupe 32">
              <a:extLst>
                <a:ext uri="{FF2B5EF4-FFF2-40B4-BE49-F238E27FC236}">
                  <a16:creationId xmlns="" xmlns:a16="http://schemas.microsoft.com/office/drawing/2014/main" id="{A1DB2476-4CAE-49CB-8A61-25DFD92B9C5A}"/>
                </a:ext>
              </a:extLst>
            </p:cNvPr>
            <p:cNvGrpSpPr/>
            <p:nvPr/>
          </p:nvGrpSpPr>
          <p:grpSpPr>
            <a:xfrm>
              <a:off x="1497183" y="1582746"/>
              <a:ext cx="10674800" cy="2778034"/>
              <a:chOff x="1055500" y="1382023"/>
              <a:chExt cx="10674800" cy="2778034"/>
            </a:xfrm>
          </p:grpSpPr>
          <p:grpSp>
            <p:nvGrpSpPr>
              <p:cNvPr id="58" name="Groupe 57">
                <a:extLst>
                  <a:ext uri="{FF2B5EF4-FFF2-40B4-BE49-F238E27FC236}">
                    <a16:creationId xmlns="" xmlns:a16="http://schemas.microsoft.com/office/drawing/2014/main" id="{FA6B8CB8-1EF2-4978-91A3-2381762B708F}"/>
                  </a:ext>
                </a:extLst>
              </p:cNvPr>
              <p:cNvGrpSpPr/>
              <p:nvPr/>
            </p:nvGrpSpPr>
            <p:grpSpPr>
              <a:xfrm rot="20279951">
                <a:off x="1055500" y="1588531"/>
                <a:ext cx="5272533" cy="496615"/>
                <a:chOff x="661185" y="1540699"/>
                <a:chExt cx="5465496" cy="514790"/>
              </a:xfrm>
            </p:grpSpPr>
            <p:pic>
              <p:nvPicPr>
                <p:cNvPr id="60" name="Image 59">
                  <a:extLst>
                    <a:ext uri="{FF2B5EF4-FFF2-40B4-BE49-F238E27FC236}">
                      <a16:creationId xmlns="" xmlns:a16="http://schemas.microsoft.com/office/drawing/2014/main" id="{529553D9-1C73-43FB-AC78-E6A736B53D8B}"/>
                    </a:ext>
                  </a:extLst>
                </p:cNvPr>
                <p:cNvPicPr>
                  <a:picLocks noChangeAspect="1"/>
                </p:cNvPicPr>
                <p:nvPr/>
              </p:nvPicPr>
              <p:blipFill>
                <a:blip r:embed="rId9"/>
                <a:stretch>
                  <a:fillRect/>
                </a:stretch>
              </p:blipFill>
              <p:spPr>
                <a:xfrm>
                  <a:off x="2033276" y="1540699"/>
                  <a:ext cx="2783679" cy="514790"/>
                </a:xfrm>
                <a:prstGeom prst="rect">
                  <a:avLst/>
                </a:prstGeom>
              </p:spPr>
            </p:pic>
            <p:sp>
              <p:nvSpPr>
                <p:cNvPr id="61" name="Flèche : bas 56">
                  <a:extLst>
                    <a:ext uri="{FF2B5EF4-FFF2-40B4-BE49-F238E27FC236}">
                      <a16:creationId xmlns="" xmlns:a16="http://schemas.microsoft.com/office/drawing/2014/main" id="{4177117D-AAE2-4EE2-8733-785198C4A5A9}"/>
                    </a:ext>
                  </a:extLst>
                </p:cNvPr>
                <p:cNvSpPr/>
                <p:nvPr/>
              </p:nvSpPr>
              <p:spPr>
                <a:xfrm rot="16200000">
                  <a:off x="4919906" y="1602298"/>
                  <a:ext cx="196491" cy="391596"/>
                </a:xfrm>
                <a:prstGeom prst="downArrow">
                  <a:avLst/>
                </a:prstGeom>
                <a:solidFill>
                  <a:srgbClr val="DE0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62" name="Flèche : bas 56">
                  <a:extLst>
                    <a:ext uri="{FF2B5EF4-FFF2-40B4-BE49-F238E27FC236}">
                      <a16:creationId xmlns="" xmlns:a16="http://schemas.microsoft.com/office/drawing/2014/main" id="{C7AAC7B7-5494-41F6-A6FD-9C5528321051}"/>
                    </a:ext>
                  </a:extLst>
                </p:cNvPr>
                <p:cNvSpPr/>
                <p:nvPr/>
              </p:nvSpPr>
              <p:spPr>
                <a:xfrm rot="5400000">
                  <a:off x="1683396" y="1602304"/>
                  <a:ext cx="196491" cy="391596"/>
                </a:xfrm>
                <a:prstGeom prst="downArrow">
                  <a:avLst/>
                </a:prstGeom>
                <a:solidFill>
                  <a:srgbClr val="DE0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63" name="Rectangle 62">
                  <a:extLst>
                    <a:ext uri="{FF2B5EF4-FFF2-40B4-BE49-F238E27FC236}">
                      <a16:creationId xmlns="" xmlns:a16="http://schemas.microsoft.com/office/drawing/2014/main" id="{6D467433-E29B-4D7E-822F-F4D35F510904}"/>
                    </a:ext>
                  </a:extLst>
                </p:cNvPr>
                <p:cNvSpPr/>
                <p:nvPr/>
              </p:nvSpPr>
              <p:spPr>
                <a:xfrm>
                  <a:off x="5194015" y="1556826"/>
                  <a:ext cx="932666" cy="414753"/>
                </a:xfrm>
                <a:prstGeom prst="rect">
                  <a:avLst/>
                </a:prstGeom>
              </p:spPr>
              <p:txBody>
                <a:bodyPr wrap="square">
                  <a:spAutoFit/>
                </a:bodyPr>
                <a:lstStyle/>
                <a:p>
                  <a:pPr algn="ctr"/>
                  <a:r>
                    <a:rPr lang="fr-FR" sz="1000" b="1" dirty="0">
                      <a:solidFill>
                        <a:srgbClr val="C00000"/>
                      </a:solidFill>
                    </a:rPr>
                    <a:t>Déplacement imposé</a:t>
                  </a:r>
                </a:p>
              </p:txBody>
            </p:sp>
            <p:sp>
              <p:nvSpPr>
                <p:cNvPr id="64" name="Rectangle 63">
                  <a:extLst>
                    <a:ext uri="{FF2B5EF4-FFF2-40B4-BE49-F238E27FC236}">
                      <a16:creationId xmlns="" xmlns:a16="http://schemas.microsoft.com/office/drawing/2014/main" id="{BDFC299B-F759-4AEA-8BC4-9CC515E4C520}"/>
                    </a:ext>
                  </a:extLst>
                </p:cNvPr>
                <p:cNvSpPr/>
                <p:nvPr/>
              </p:nvSpPr>
              <p:spPr>
                <a:xfrm>
                  <a:off x="661185" y="1564889"/>
                  <a:ext cx="970960" cy="414753"/>
                </a:xfrm>
                <a:prstGeom prst="rect">
                  <a:avLst/>
                </a:prstGeom>
              </p:spPr>
              <p:txBody>
                <a:bodyPr wrap="square">
                  <a:spAutoFit/>
                </a:bodyPr>
                <a:lstStyle/>
                <a:p>
                  <a:pPr algn="ctr"/>
                  <a:r>
                    <a:rPr lang="fr-FR" sz="1000" b="1" dirty="0">
                      <a:solidFill>
                        <a:srgbClr val="C00000"/>
                      </a:solidFill>
                    </a:rPr>
                    <a:t>Déplacement imposé</a:t>
                  </a:r>
                </a:p>
              </p:txBody>
            </p:sp>
          </p:grpSp>
          <p:sp>
            <p:nvSpPr>
              <p:cNvPr id="55" name="Rectangle 54">
                <a:extLst>
                  <a:ext uri="{FF2B5EF4-FFF2-40B4-BE49-F238E27FC236}">
                    <a16:creationId xmlns="" xmlns:a16="http://schemas.microsoft.com/office/drawing/2014/main" id="{571199EA-5796-4BD8-837F-783ADCE05608}"/>
                  </a:ext>
                </a:extLst>
              </p:cNvPr>
              <p:cNvSpPr/>
              <p:nvPr/>
            </p:nvSpPr>
            <p:spPr>
              <a:xfrm>
                <a:off x="6273245" y="1382023"/>
                <a:ext cx="5457055" cy="2778034"/>
              </a:xfrm>
              <a:prstGeom prst="rect">
                <a:avLst/>
              </a:prstGeom>
              <a:no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43" name="Rectangle 42"/>
            <p:cNvSpPr/>
            <p:nvPr/>
          </p:nvSpPr>
          <p:spPr>
            <a:xfrm rot="20279951">
              <a:off x="3918081" y="1935606"/>
              <a:ext cx="400050" cy="217148"/>
            </a:xfrm>
            <a:prstGeom prst="rect">
              <a:avLst/>
            </a:prstGeom>
            <a:noFill/>
            <a:ln w="190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7" name="Connecteur droit 46"/>
            <p:cNvCxnSpPr>
              <a:cxnSpLocks/>
            </p:cNvCxnSpPr>
            <p:nvPr/>
          </p:nvCxnSpPr>
          <p:spPr>
            <a:xfrm flipV="1">
              <a:off x="4241221" y="1582746"/>
              <a:ext cx="2473707" cy="285831"/>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 name="Connecteur droit 47"/>
            <p:cNvCxnSpPr>
              <a:cxnSpLocks/>
            </p:cNvCxnSpPr>
            <p:nvPr/>
          </p:nvCxnSpPr>
          <p:spPr>
            <a:xfrm>
              <a:off x="3967855" y="2219778"/>
              <a:ext cx="2747073" cy="2126849"/>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grpSp>
      <p:sp>
        <p:nvSpPr>
          <p:cNvPr id="37"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grpSp>
        <p:nvGrpSpPr>
          <p:cNvPr id="49" name="Groupe 48"/>
          <p:cNvGrpSpPr/>
          <p:nvPr/>
        </p:nvGrpSpPr>
        <p:grpSpPr>
          <a:xfrm>
            <a:off x="-92236" y="844041"/>
            <a:ext cx="1374645" cy="4431956"/>
            <a:chOff x="-92236" y="844041"/>
            <a:chExt cx="1374645" cy="4431956"/>
          </a:xfrm>
        </p:grpSpPr>
        <p:grpSp>
          <p:nvGrpSpPr>
            <p:cNvPr id="67" name="Group 15"/>
            <p:cNvGrpSpPr/>
            <p:nvPr/>
          </p:nvGrpSpPr>
          <p:grpSpPr>
            <a:xfrm>
              <a:off x="-92236" y="844041"/>
              <a:ext cx="1374645" cy="3371840"/>
              <a:chOff x="-93957" y="443991"/>
              <a:chExt cx="1037291" cy="3176049"/>
            </a:xfrm>
          </p:grpSpPr>
          <p:sp>
            <p:nvSpPr>
              <p:cNvPr id="69" name="TextBox 16"/>
              <p:cNvSpPr txBox="1"/>
              <p:nvPr/>
            </p:nvSpPr>
            <p:spPr>
              <a:xfrm>
                <a:off x="20601" y="443991"/>
                <a:ext cx="825389" cy="289905"/>
              </a:xfrm>
              <a:prstGeom prst="rect">
                <a:avLst/>
              </a:prstGeom>
              <a:noFill/>
            </p:spPr>
            <p:txBody>
              <a:bodyPr wrap="none" rtlCol="0">
                <a:spAutoFit/>
              </a:bodyPr>
              <a:lstStyle/>
              <a:p>
                <a:pPr algn="ctr"/>
                <a:r>
                  <a:rPr lang="fr-FR" sz="1350" dirty="0">
                    <a:solidFill>
                      <a:schemeClr val="bg1">
                        <a:alpha val="35000"/>
                      </a:schemeClr>
                    </a:solidFill>
                    <a:effectLst>
                      <a:outerShdw dist="50800" sx="1000" sy="1000" algn="ctr" rotWithShape="0">
                        <a:srgbClr val="000000"/>
                      </a:outerShdw>
                    </a:effectLst>
                  </a:rPr>
                  <a:t>Introduction</a:t>
                </a:r>
              </a:p>
            </p:txBody>
          </p:sp>
          <p:sp>
            <p:nvSpPr>
              <p:cNvPr id="71" name="TextBox 18"/>
              <p:cNvSpPr txBox="1"/>
              <p:nvPr/>
            </p:nvSpPr>
            <p:spPr>
              <a:xfrm>
                <a:off x="-63553" y="1108949"/>
                <a:ext cx="977394" cy="478343"/>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Présentation de la loi DD-CFC</a:t>
                </a:r>
              </a:p>
            </p:txBody>
          </p:sp>
          <p:sp>
            <p:nvSpPr>
              <p:cNvPr id="72" name="TextBox 19"/>
              <p:cNvSpPr txBox="1"/>
              <p:nvPr/>
            </p:nvSpPr>
            <p:spPr>
              <a:xfrm>
                <a:off x="-68492" y="1918061"/>
                <a:ext cx="1003572"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Implémentation et validation du comportement</a:t>
                </a:r>
              </a:p>
            </p:txBody>
          </p:sp>
          <p:sp>
            <p:nvSpPr>
              <p:cNvPr id="74" name="TextBox 22"/>
              <p:cNvSpPr txBox="1"/>
              <p:nvPr/>
            </p:nvSpPr>
            <p:spPr>
              <a:xfrm>
                <a:off x="-93957" y="2946011"/>
                <a:ext cx="1037291"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alpha val="59000"/>
                        </a:srgbClr>
                      </a:outerShdw>
                    </a:effectLst>
                  </a:rPr>
                  <a:t>Diagnostic de l’intégration du comportement</a:t>
                </a:r>
              </a:p>
            </p:txBody>
          </p:sp>
        </p:grpSp>
        <p:sp>
          <p:nvSpPr>
            <p:cNvPr id="68" name="TextBox 64"/>
            <p:cNvSpPr txBox="1"/>
            <p:nvPr/>
          </p:nvSpPr>
          <p:spPr>
            <a:xfrm>
              <a:off x="-62178" y="4560416"/>
              <a:ext cx="1334931" cy="715581"/>
            </a:xfrm>
            <a:prstGeom prst="rect">
              <a:avLst/>
            </a:prstGeom>
            <a:noFill/>
          </p:spPr>
          <p:txBody>
            <a:bodyPr wrap="square" rtlCol="0">
              <a:spAutoFit/>
            </a:bodyPr>
            <a:lstStyle/>
            <a:p>
              <a:pPr algn="ctr"/>
              <a:r>
                <a:rPr lang="fr-FR" sz="1350" dirty="0">
                  <a:solidFill>
                    <a:schemeClr val="bg1"/>
                  </a:solidFill>
                  <a:effectLst>
                    <a:outerShdw dist="50800" sx="1000" sy="1000" algn="ctr" rotWithShape="0">
                      <a:srgbClr val="000000">
                        <a:alpha val="59000"/>
                      </a:srgbClr>
                    </a:outerShdw>
                  </a:effectLst>
                </a:rPr>
                <a:t>Caractérisation expérimentale et Simulation</a:t>
              </a:r>
            </a:p>
          </p:txBody>
        </p:sp>
      </p:grpSp>
      <p:grpSp>
        <p:nvGrpSpPr>
          <p:cNvPr id="75" name="Groupe 74"/>
          <p:cNvGrpSpPr/>
          <p:nvPr/>
        </p:nvGrpSpPr>
        <p:grpSpPr>
          <a:xfrm>
            <a:off x="6553200" y="1624076"/>
            <a:ext cx="5307178" cy="2751180"/>
            <a:chOff x="133805" y="168750"/>
            <a:chExt cx="5035769" cy="2610477"/>
          </a:xfrm>
        </p:grpSpPr>
        <p:pic>
          <p:nvPicPr>
            <p:cNvPr id="76" name="Image 75"/>
            <p:cNvPicPr>
              <a:picLocks noChangeAspect="1"/>
            </p:cNvPicPr>
            <p:nvPr/>
          </p:nvPicPr>
          <p:blipFill rotWithShape="1">
            <a:blip r:embed="rId10">
              <a:extLst>
                <a:ext uri="{28A0092B-C50C-407E-A947-70E740481C1C}">
                  <a14:useLocalDpi xmlns:a14="http://schemas.microsoft.com/office/drawing/2010/main" val="0"/>
                </a:ext>
              </a:extLst>
            </a:blip>
            <a:srcRect b="9568"/>
            <a:stretch/>
          </p:blipFill>
          <p:spPr>
            <a:xfrm rot="5400000">
              <a:off x="158814" y="143741"/>
              <a:ext cx="2610477" cy="2660496"/>
            </a:xfrm>
            <a:prstGeom prst="rect">
              <a:avLst/>
            </a:prstGeom>
          </p:spPr>
        </p:pic>
        <p:pic>
          <p:nvPicPr>
            <p:cNvPr id="77" name="Image 76"/>
            <p:cNvPicPr>
              <a:picLocks noChangeAspect="1"/>
            </p:cNvPicPr>
            <p:nvPr/>
          </p:nvPicPr>
          <p:blipFill rotWithShape="1">
            <a:blip r:embed="rId11" cstate="print">
              <a:extLst>
                <a:ext uri="{BEBA8EAE-BF5A-486C-A8C5-ECC9F3942E4B}">
                  <a14:imgProps xmlns:a14="http://schemas.microsoft.com/office/drawing/2010/main">
                    <a14:imgLayer r:embed="rId12">
                      <a14:imgEffect>
                        <a14:brightnessContrast bright="40000" contrast="20000"/>
                      </a14:imgEffect>
                    </a14:imgLayer>
                  </a14:imgProps>
                </a:ext>
                <a:ext uri="{28A0092B-C50C-407E-A947-70E740481C1C}">
                  <a14:useLocalDpi xmlns:a14="http://schemas.microsoft.com/office/drawing/2010/main" val="0"/>
                </a:ext>
              </a:extLst>
            </a:blip>
            <a:srcRect r="1795" b="11815"/>
            <a:stretch/>
          </p:blipFill>
          <p:spPr bwMode="auto">
            <a:xfrm rot="5400000">
              <a:off x="3064703" y="361272"/>
              <a:ext cx="2102475" cy="2107267"/>
            </a:xfrm>
            <a:prstGeom prst="rect">
              <a:avLst/>
            </a:prstGeom>
            <a:ln w="28575" cap="flat" cmpd="sng" algn="ctr">
              <a:solidFill>
                <a:srgbClr val="1F497D"/>
              </a:solidFill>
              <a:prstDash val="solid"/>
              <a:round/>
              <a:headEnd type="none" w="med" len="med"/>
              <a:tailEnd type="none" w="med" len="med"/>
            </a:ln>
            <a:extLst>
              <a:ext uri="{53640926-AAD7-44D8-BBD7-CCE9431645EC}">
                <a14:shadowObscured xmlns:a14="http://schemas.microsoft.com/office/drawing/2010/main"/>
              </a:ext>
            </a:extLst>
          </p:spPr>
        </p:pic>
        <p:sp>
          <p:nvSpPr>
            <p:cNvPr id="78" name="Rectangle 77"/>
            <p:cNvSpPr/>
            <p:nvPr/>
          </p:nvSpPr>
          <p:spPr>
            <a:xfrm rot="16200000">
              <a:off x="1215267" y="1165754"/>
              <a:ext cx="489855" cy="666207"/>
            </a:xfrm>
            <a:prstGeom prst="rect">
              <a:avLst/>
            </a:prstGeom>
            <a:noFill/>
            <a:ln w="28575">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fr-FR"/>
            </a:p>
          </p:txBody>
        </p:sp>
        <p:cxnSp>
          <p:nvCxnSpPr>
            <p:cNvPr id="79" name="Connecteur droit 78"/>
            <p:cNvCxnSpPr/>
            <p:nvPr/>
          </p:nvCxnSpPr>
          <p:spPr>
            <a:xfrm flipV="1">
              <a:off x="1793299" y="350240"/>
              <a:ext cx="1269007" cy="903690"/>
            </a:xfrm>
            <a:prstGeom prst="line">
              <a:avLst/>
            </a:prstGeom>
            <a:ln w="19050">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80" name="Connecteur droit 79"/>
            <p:cNvCxnSpPr/>
            <p:nvPr/>
          </p:nvCxnSpPr>
          <p:spPr>
            <a:xfrm>
              <a:off x="1793299" y="1743786"/>
              <a:ext cx="1269007" cy="734408"/>
            </a:xfrm>
            <a:prstGeom prst="line">
              <a:avLst/>
            </a:prstGeom>
            <a:ln w="19050">
              <a:solidFill>
                <a:schemeClr val="tx2"/>
              </a:solidFill>
            </a:ln>
            <a:effectLst/>
          </p:spPr>
          <p:style>
            <a:lnRef idx="2">
              <a:schemeClr val="accent1"/>
            </a:lnRef>
            <a:fillRef idx="0">
              <a:schemeClr val="accent1"/>
            </a:fillRef>
            <a:effectRef idx="1">
              <a:schemeClr val="accent1"/>
            </a:effectRef>
            <a:fontRef idx="minor">
              <a:schemeClr val="tx1"/>
            </a:fontRef>
          </p:style>
        </p:cxnSp>
      </p:grpSp>
      <p:sp>
        <p:nvSpPr>
          <p:cNvPr id="81" name="TextBox 17"/>
          <p:cNvSpPr txBox="1"/>
          <p:nvPr/>
        </p:nvSpPr>
        <p:spPr>
          <a:xfrm>
            <a:off x="-23810" y="5617449"/>
            <a:ext cx="1272721" cy="300082"/>
          </a:xfrm>
          <a:prstGeom prst="rect">
            <a:avLst/>
          </a:prstGeom>
          <a:noFill/>
        </p:spPr>
        <p:txBody>
          <a:bodyPr wrap="none" rtlCol="0">
            <a:spAutoFit/>
          </a:bodyPr>
          <a:lstStyle/>
          <a:p>
            <a:r>
              <a:rPr lang="fr-FR" sz="1350" dirty="0">
                <a:solidFill>
                  <a:schemeClr val="bg1">
                    <a:alpha val="35000"/>
                  </a:schemeClr>
                </a:solidFill>
                <a:effectLst>
                  <a:outerShdw dist="50800" sx="1000" sy="1000" algn="ctr" rotWithShape="0">
                    <a:srgbClr val="000000"/>
                  </a:outerShdw>
                </a:effectLst>
              </a:rPr>
              <a:t>Bilan de l’étude</a:t>
            </a:r>
          </a:p>
        </p:txBody>
      </p:sp>
    </p:spTree>
    <p:extLst>
      <p:ext uri="{BB962C8B-B14F-4D97-AF65-F5344CB8AC3E}">
        <p14:creationId xmlns:p14="http://schemas.microsoft.com/office/powerpoint/2010/main" val="360568856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21</a:t>
            </a:fld>
            <a:endParaRPr lang="fr-FR" sz="1500" dirty="0">
              <a:solidFill>
                <a:schemeClr val="tx1">
                  <a:lumMod val="65000"/>
                  <a:lumOff val="35000"/>
                </a:schemeClr>
              </a:solidFill>
            </a:endParaRPr>
          </a:p>
        </p:txBody>
      </p:sp>
      <p:pic>
        <p:nvPicPr>
          <p:cNvPr id="16" name="Image 4"/>
          <p:cNvPicPr/>
          <p:nvPr/>
        </p:nvPicPr>
        <p:blipFill>
          <a:blip r:embed="rId5"/>
          <a:stretch/>
        </p:blipFill>
        <p:spPr>
          <a:xfrm>
            <a:off x="9028553" y="6310489"/>
            <a:ext cx="1067625" cy="443553"/>
          </a:xfrm>
          <a:prstGeom prst="rect">
            <a:avLst/>
          </a:prstGeom>
          <a:ln>
            <a:noFill/>
          </a:ln>
        </p:spPr>
      </p:pic>
      <p:pic>
        <p:nvPicPr>
          <p:cNvPr id="17" name="Image 5"/>
          <p:cNvPicPr/>
          <p:nvPr/>
        </p:nvPicPr>
        <p:blipFill>
          <a:blip r:embed="rId6"/>
          <a:stretch/>
        </p:blipFill>
        <p:spPr>
          <a:xfrm>
            <a:off x="10247931" y="6343350"/>
            <a:ext cx="840137" cy="377829"/>
          </a:xfrm>
          <a:prstGeom prst="rect">
            <a:avLst/>
          </a:prstGeom>
          <a:ln>
            <a:noFill/>
          </a:ln>
        </p:spPr>
      </p:pic>
      <p:sp>
        <p:nvSpPr>
          <p:cNvPr id="65" name="Subtitle 2">
            <a:extLst>
              <a:ext uri="{FF2B5EF4-FFF2-40B4-BE49-F238E27FC236}">
                <a16:creationId xmlns="" xmlns:a16="http://schemas.microsoft.com/office/drawing/2014/main" id="{ACECDF6F-8EA2-46F7-949A-3A4AC50A806F}"/>
              </a:ext>
            </a:extLst>
          </p:cNvPr>
          <p:cNvSpPr txBox="1">
            <a:spLocks/>
          </p:cNvSpPr>
          <p:nvPr/>
        </p:nvSpPr>
        <p:spPr>
          <a:xfrm>
            <a:off x="1086566" y="606180"/>
            <a:ext cx="4427359" cy="34968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sz="2000" b="1" dirty="0">
                <a:solidFill>
                  <a:schemeClr val="accent2">
                    <a:lumMod val="50000"/>
                  </a:schemeClr>
                </a:solidFill>
              </a:rPr>
              <a:t>Courbes de traction de </a:t>
            </a:r>
            <a:r>
              <a:rPr lang="fr-FR" sz="2000" b="1" dirty="0" smtClean="0">
                <a:solidFill>
                  <a:schemeClr val="accent2">
                    <a:lumMod val="50000"/>
                  </a:schemeClr>
                </a:solidFill>
              </a:rPr>
              <a:t>l’éprouvette</a:t>
            </a:r>
            <a:endParaRPr lang="fr-FR" sz="2000" b="1" dirty="0">
              <a:solidFill>
                <a:schemeClr val="accent2">
                  <a:lumMod val="50000"/>
                </a:schemeClr>
              </a:solidFill>
            </a:endParaRPr>
          </a:p>
        </p:txBody>
      </p:sp>
      <p:sp>
        <p:nvSpPr>
          <p:cNvPr id="66" name="TextBox 53">
            <a:extLst>
              <a:ext uri="{FF2B5EF4-FFF2-40B4-BE49-F238E27FC236}">
                <a16:creationId xmlns="" xmlns:a16="http://schemas.microsoft.com/office/drawing/2014/main" id="{7AA2936A-3AC8-4F85-98F0-103BEB176000}"/>
              </a:ext>
            </a:extLst>
          </p:cNvPr>
          <p:cNvSpPr txBox="1"/>
          <p:nvPr/>
        </p:nvSpPr>
        <p:spPr>
          <a:xfrm>
            <a:off x="1500456" y="5418070"/>
            <a:ext cx="9568285" cy="646331"/>
          </a:xfrm>
          <a:prstGeom prst="rect">
            <a:avLst/>
          </a:prstGeom>
          <a:noFill/>
        </p:spPr>
        <p:txBody>
          <a:bodyPr wrap="square" rtlCol="0">
            <a:spAutoFit/>
          </a:bodyPr>
          <a:lstStyle/>
          <a:p>
            <a:pPr algn="ctr"/>
            <a:r>
              <a:rPr lang="fr-FR" b="1" dirty="0">
                <a:solidFill>
                  <a:srgbClr val="494949"/>
                </a:solidFill>
              </a:rPr>
              <a:t> </a:t>
            </a:r>
          </a:p>
          <a:p>
            <a:r>
              <a:rPr lang="fr-FR" dirty="0" smtClean="0">
                <a:solidFill>
                  <a:srgbClr val="494949"/>
                </a:solidFill>
              </a:rPr>
              <a:t>Difficultés </a:t>
            </a:r>
            <a:r>
              <a:rPr lang="fr-FR" dirty="0">
                <a:solidFill>
                  <a:srgbClr val="494949"/>
                </a:solidFill>
              </a:rPr>
              <a:t>dans la mise en œuvre du protocole expérimental</a:t>
            </a:r>
            <a:r>
              <a:rPr lang="fr-FR" dirty="0" smtClean="0">
                <a:solidFill>
                  <a:srgbClr val="494949"/>
                </a:solidFill>
              </a:rPr>
              <a:t>.</a:t>
            </a:r>
            <a:endParaRPr lang="fr-FR" dirty="0">
              <a:solidFill>
                <a:srgbClr val="494949"/>
              </a:solidFill>
            </a:endParaRPr>
          </a:p>
        </p:txBody>
      </p:sp>
      <p:sp>
        <p:nvSpPr>
          <p:cNvPr id="37"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grpSp>
        <p:nvGrpSpPr>
          <p:cNvPr id="49" name="Groupe 48"/>
          <p:cNvGrpSpPr/>
          <p:nvPr/>
        </p:nvGrpSpPr>
        <p:grpSpPr>
          <a:xfrm>
            <a:off x="-92236" y="844041"/>
            <a:ext cx="1374645" cy="4431956"/>
            <a:chOff x="-92236" y="844041"/>
            <a:chExt cx="1374645" cy="4431956"/>
          </a:xfrm>
        </p:grpSpPr>
        <p:grpSp>
          <p:nvGrpSpPr>
            <p:cNvPr id="67" name="Group 15"/>
            <p:cNvGrpSpPr/>
            <p:nvPr/>
          </p:nvGrpSpPr>
          <p:grpSpPr>
            <a:xfrm>
              <a:off x="-92236" y="844041"/>
              <a:ext cx="1374645" cy="3371840"/>
              <a:chOff x="-93957" y="443991"/>
              <a:chExt cx="1037291" cy="3176049"/>
            </a:xfrm>
          </p:grpSpPr>
          <p:sp>
            <p:nvSpPr>
              <p:cNvPr id="69" name="TextBox 16"/>
              <p:cNvSpPr txBox="1"/>
              <p:nvPr/>
            </p:nvSpPr>
            <p:spPr>
              <a:xfrm>
                <a:off x="20601" y="443991"/>
                <a:ext cx="825389" cy="289905"/>
              </a:xfrm>
              <a:prstGeom prst="rect">
                <a:avLst/>
              </a:prstGeom>
              <a:noFill/>
            </p:spPr>
            <p:txBody>
              <a:bodyPr wrap="none" rtlCol="0">
                <a:spAutoFit/>
              </a:bodyPr>
              <a:lstStyle/>
              <a:p>
                <a:pPr algn="ctr"/>
                <a:r>
                  <a:rPr lang="fr-FR" sz="1350" dirty="0">
                    <a:solidFill>
                      <a:schemeClr val="bg1">
                        <a:alpha val="35000"/>
                      </a:schemeClr>
                    </a:solidFill>
                    <a:effectLst>
                      <a:outerShdw dist="50800" sx="1000" sy="1000" algn="ctr" rotWithShape="0">
                        <a:srgbClr val="000000"/>
                      </a:outerShdw>
                    </a:effectLst>
                  </a:rPr>
                  <a:t>Introduction</a:t>
                </a:r>
              </a:p>
            </p:txBody>
          </p:sp>
          <p:sp>
            <p:nvSpPr>
              <p:cNvPr id="71" name="TextBox 18"/>
              <p:cNvSpPr txBox="1"/>
              <p:nvPr/>
            </p:nvSpPr>
            <p:spPr>
              <a:xfrm>
                <a:off x="-63553" y="1108949"/>
                <a:ext cx="977394" cy="478343"/>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Présentation de la loi DD-CFC</a:t>
                </a:r>
              </a:p>
            </p:txBody>
          </p:sp>
          <p:sp>
            <p:nvSpPr>
              <p:cNvPr id="72" name="TextBox 19"/>
              <p:cNvSpPr txBox="1"/>
              <p:nvPr/>
            </p:nvSpPr>
            <p:spPr>
              <a:xfrm>
                <a:off x="-68492" y="1918061"/>
                <a:ext cx="1003572"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Implémentation et validation du comportement</a:t>
                </a:r>
              </a:p>
            </p:txBody>
          </p:sp>
          <p:sp>
            <p:nvSpPr>
              <p:cNvPr id="74" name="TextBox 22"/>
              <p:cNvSpPr txBox="1"/>
              <p:nvPr/>
            </p:nvSpPr>
            <p:spPr>
              <a:xfrm>
                <a:off x="-93957" y="2946011"/>
                <a:ext cx="1037291"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alpha val="59000"/>
                        </a:srgbClr>
                      </a:outerShdw>
                    </a:effectLst>
                  </a:rPr>
                  <a:t>Diagnostic de l’intégration du comportement</a:t>
                </a:r>
              </a:p>
            </p:txBody>
          </p:sp>
        </p:grpSp>
        <p:sp>
          <p:nvSpPr>
            <p:cNvPr id="68" name="TextBox 64"/>
            <p:cNvSpPr txBox="1"/>
            <p:nvPr/>
          </p:nvSpPr>
          <p:spPr>
            <a:xfrm>
              <a:off x="-62178" y="4560416"/>
              <a:ext cx="1334931" cy="715581"/>
            </a:xfrm>
            <a:prstGeom prst="rect">
              <a:avLst/>
            </a:prstGeom>
            <a:noFill/>
          </p:spPr>
          <p:txBody>
            <a:bodyPr wrap="square" rtlCol="0">
              <a:spAutoFit/>
            </a:bodyPr>
            <a:lstStyle/>
            <a:p>
              <a:pPr algn="ctr"/>
              <a:r>
                <a:rPr lang="fr-FR" sz="1350" dirty="0">
                  <a:solidFill>
                    <a:schemeClr val="bg1"/>
                  </a:solidFill>
                  <a:effectLst>
                    <a:outerShdw dist="50800" sx="1000" sy="1000" algn="ctr" rotWithShape="0">
                      <a:srgbClr val="000000">
                        <a:alpha val="59000"/>
                      </a:srgbClr>
                    </a:outerShdw>
                  </a:effectLst>
                </a:rPr>
                <a:t>Caractérisation expérimentale et Simulation</a:t>
              </a:r>
            </a:p>
          </p:txBody>
        </p:sp>
      </p:grpSp>
      <p:pic>
        <p:nvPicPr>
          <p:cNvPr id="3" name="Image 2"/>
          <p:cNvPicPr>
            <a:picLocks noChangeAspect="1"/>
          </p:cNvPicPr>
          <p:nvPr/>
        </p:nvPicPr>
        <p:blipFill rotWithShape="1">
          <a:blip r:embed="rId7">
            <a:extLst>
              <a:ext uri="{28A0092B-C50C-407E-A947-70E740481C1C}">
                <a14:useLocalDpi xmlns:a14="http://schemas.microsoft.com/office/drawing/2010/main" val="0"/>
              </a:ext>
            </a:extLst>
          </a:blip>
          <a:srcRect t="6833"/>
          <a:stretch/>
        </p:blipFill>
        <p:spPr>
          <a:xfrm>
            <a:off x="1519783" y="1210998"/>
            <a:ext cx="5550320" cy="3878280"/>
          </a:xfrm>
          <a:prstGeom prst="rect">
            <a:avLst/>
          </a:prstGeom>
        </p:spPr>
      </p:pic>
      <p:sp>
        <p:nvSpPr>
          <p:cNvPr id="44" name="Title 1">
            <a:extLst>
              <a:ext uri="{FF2B5EF4-FFF2-40B4-BE49-F238E27FC236}">
                <a16:creationId xmlns="" xmlns:a16="http://schemas.microsoft.com/office/drawing/2014/main" id="{E0E07520-564D-48E4-BC1D-78F768812994}"/>
              </a:ext>
            </a:extLst>
          </p:cNvPr>
          <p:cNvSpPr txBox="1">
            <a:spLocks/>
          </p:cNvSpPr>
          <p:nvPr/>
        </p:nvSpPr>
        <p:spPr>
          <a:xfrm>
            <a:off x="270934" y="-73123"/>
            <a:ext cx="5601960" cy="58096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fr-FR" sz="2900" b="1" dirty="0">
                <a:solidFill>
                  <a:schemeClr val="bg1"/>
                </a:solidFill>
              </a:rPr>
              <a:t>L’essai de traction </a:t>
            </a:r>
            <a:r>
              <a:rPr lang="fr-FR" sz="2900" b="1" i="1" dirty="0">
                <a:solidFill>
                  <a:schemeClr val="bg1"/>
                </a:solidFill>
              </a:rPr>
              <a:t>in-situ</a:t>
            </a:r>
          </a:p>
        </p:txBody>
      </p:sp>
      <p:cxnSp>
        <p:nvCxnSpPr>
          <p:cNvPr id="45" name="Straight Arrow Connector 8"/>
          <p:cNvCxnSpPr>
            <a:stCxn id="50" idx="1"/>
          </p:cNvCxnSpPr>
          <p:nvPr/>
        </p:nvCxnSpPr>
        <p:spPr>
          <a:xfrm flipH="1" flipV="1">
            <a:off x="6081401" y="2004715"/>
            <a:ext cx="2488674" cy="6983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Image 49"/>
          <p:cNvPicPr/>
          <p:nvPr/>
        </p:nvPicPr>
        <p:blipFill rotWithShape="1">
          <a:blip r:embed="rId8">
            <a:extLst>
              <a:ext uri="{28A0092B-C50C-407E-A947-70E740481C1C}">
                <a14:useLocalDpi xmlns:a14="http://schemas.microsoft.com/office/drawing/2010/main" val="0"/>
              </a:ext>
            </a:extLst>
          </a:blip>
          <a:srcRect t="-1" b="1152"/>
          <a:stretch/>
        </p:blipFill>
        <p:spPr bwMode="auto">
          <a:xfrm>
            <a:off x="8570075" y="718537"/>
            <a:ext cx="2740056" cy="2712019"/>
          </a:xfrm>
          <a:prstGeom prst="rect">
            <a:avLst/>
          </a:prstGeom>
          <a:ln w="28575">
            <a:solidFill>
              <a:schemeClr val="tx1"/>
            </a:solidFill>
          </a:ln>
          <a:extLst>
            <a:ext uri="{53640926-AAD7-44D8-BBD7-CCE9431645EC}">
              <a14:shadowObscured xmlns:a14="http://schemas.microsoft.com/office/drawing/2010/main"/>
            </a:ext>
          </a:extLst>
        </p:spPr>
      </p:pic>
      <p:sp>
        <p:nvSpPr>
          <p:cNvPr id="52" name="ZoneTexte 3">
            <a:extLst>
              <a:ext uri="{FF2B5EF4-FFF2-40B4-BE49-F238E27FC236}">
                <a16:creationId xmlns="" xmlns:a16="http://schemas.microsoft.com/office/drawing/2014/main" id="{BFB9504E-AD36-44DD-A021-A23034792BAF}"/>
              </a:ext>
            </a:extLst>
          </p:cNvPr>
          <p:cNvSpPr txBox="1">
            <a:spLocks noChangeArrowheads="1"/>
          </p:cNvSpPr>
          <p:nvPr>
            <p:custDataLst>
              <p:tags r:id="rId1"/>
            </p:custDataLst>
          </p:nvPr>
        </p:nvSpPr>
        <p:spPr bwMode="auto">
          <a:xfrm>
            <a:off x="8421479" y="3454685"/>
            <a:ext cx="31739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500">
                <a:solidFill>
                  <a:schemeClr val="tx1"/>
                </a:solidFill>
                <a:latin typeface="Arial" panose="020B0604020202020204" pitchFamily="34" charset="0"/>
                <a:ea typeface="ＭＳ Ｐゴシック" panose="020B0600070205080204" pitchFamily="34" charset="-128"/>
              </a:defRPr>
            </a:lvl1pPr>
            <a:lvl2pPr marL="742950" indent="-285750">
              <a:defRPr sz="2500">
                <a:solidFill>
                  <a:schemeClr val="tx1"/>
                </a:solidFill>
                <a:latin typeface="Arial" panose="020B0604020202020204" pitchFamily="34" charset="0"/>
                <a:ea typeface="ＭＳ Ｐゴシック" panose="020B0600070205080204" pitchFamily="34" charset="-128"/>
              </a:defRPr>
            </a:lvl2pPr>
            <a:lvl3pPr marL="1143000" indent="-228600">
              <a:defRPr sz="2500">
                <a:solidFill>
                  <a:schemeClr val="tx1"/>
                </a:solidFill>
                <a:latin typeface="Arial" panose="020B0604020202020204" pitchFamily="34" charset="0"/>
                <a:ea typeface="ＭＳ Ｐゴシック" panose="020B0600070205080204" pitchFamily="34" charset="-128"/>
              </a:defRPr>
            </a:lvl3pPr>
            <a:lvl4pPr marL="1600200" indent="-228600">
              <a:defRPr sz="2500">
                <a:solidFill>
                  <a:schemeClr val="tx1"/>
                </a:solidFill>
                <a:latin typeface="Arial" panose="020B0604020202020204" pitchFamily="34" charset="0"/>
                <a:ea typeface="ＭＳ Ｐゴシック" panose="020B0600070205080204" pitchFamily="34" charset="-128"/>
              </a:defRPr>
            </a:lvl4pPr>
            <a:lvl5pPr marL="2057400" indent="-228600">
              <a:defRPr sz="25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9pPr>
          </a:lstStyle>
          <a:p>
            <a:pPr algn="ctr"/>
            <a:r>
              <a:rPr lang="fr-FR" sz="1200" i="1" dirty="0"/>
              <a:t>Image MEB de la déformation de la tète de </a:t>
            </a:r>
            <a:r>
              <a:rPr lang="fr-FR" sz="1200" i="1" dirty="0" smtClean="0"/>
              <a:t>l’éprouvette</a:t>
            </a:r>
            <a:r>
              <a:rPr lang="fr-FR" altLang="fr-FR" sz="1200" i="1" dirty="0" smtClean="0"/>
              <a:t> </a:t>
            </a:r>
            <a:endParaRPr lang="fr-FR" altLang="fr-FR" sz="1200" i="1" dirty="0">
              <a:latin typeface="+mj-lt"/>
            </a:endParaRPr>
          </a:p>
        </p:txBody>
      </p:sp>
      <p:pic>
        <p:nvPicPr>
          <p:cNvPr id="53" name="Image 52"/>
          <p:cNvPicPr/>
          <p:nvPr/>
        </p:nvPicPr>
        <p:blipFill>
          <a:blip r:embed="rId9" cstate="print">
            <a:extLst>
              <a:ext uri="{28A0092B-C50C-407E-A947-70E740481C1C}">
                <a14:useLocalDpi xmlns:a14="http://schemas.microsoft.com/office/drawing/2010/main" val="0"/>
              </a:ext>
            </a:extLst>
          </a:blip>
          <a:stretch>
            <a:fillRect/>
          </a:stretch>
        </p:blipFill>
        <p:spPr>
          <a:xfrm>
            <a:off x="8580294" y="3962498"/>
            <a:ext cx="2856305" cy="1863287"/>
          </a:xfrm>
          <a:prstGeom prst="rect">
            <a:avLst/>
          </a:prstGeom>
        </p:spPr>
      </p:pic>
      <p:sp>
        <p:nvSpPr>
          <p:cNvPr id="56" name="ZoneTexte 3">
            <a:extLst>
              <a:ext uri="{FF2B5EF4-FFF2-40B4-BE49-F238E27FC236}">
                <a16:creationId xmlns="" xmlns:a16="http://schemas.microsoft.com/office/drawing/2014/main" id="{BFB9504E-AD36-44DD-A021-A23034792BAF}"/>
              </a:ext>
            </a:extLst>
          </p:cNvPr>
          <p:cNvSpPr txBox="1">
            <a:spLocks noChangeArrowheads="1"/>
          </p:cNvSpPr>
          <p:nvPr>
            <p:custDataLst>
              <p:tags r:id="rId2"/>
            </p:custDataLst>
          </p:nvPr>
        </p:nvSpPr>
        <p:spPr bwMode="auto">
          <a:xfrm>
            <a:off x="8343709" y="5795030"/>
            <a:ext cx="31739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500">
                <a:solidFill>
                  <a:schemeClr val="tx1"/>
                </a:solidFill>
                <a:latin typeface="Arial" panose="020B0604020202020204" pitchFamily="34" charset="0"/>
                <a:ea typeface="ＭＳ Ｐゴシック" panose="020B0600070205080204" pitchFamily="34" charset="-128"/>
              </a:defRPr>
            </a:lvl1pPr>
            <a:lvl2pPr marL="742950" indent="-285750">
              <a:defRPr sz="2500">
                <a:solidFill>
                  <a:schemeClr val="tx1"/>
                </a:solidFill>
                <a:latin typeface="Arial" panose="020B0604020202020204" pitchFamily="34" charset="0"/>
                <a:ea typeface="ＭＳ Ｐゴシック" panose="020B0600070205080204" pitchFamily="34" charset="-128"/>
              </a:defRPr>
            </a:lvl2pPr>
            <a:lvl3pPr marL="1143000" indent="-228600">
              <a:defRPr sz="2500">
                <a:solidFill>
                  <a:schemeClr val="tx1"/>
                </a:solidFill>
                <a:latin typeface="Arial" panose="020B0604020202020204" pitchFamily="34" charset="0"/>
                <a:ea typeface="ＭＳ Ｐゴシック" panose="020B0600070205080204" pitchFamily="34" charset="-128"/>
              </a:defRPr>
            </a:lvl3pPr>
            <a:lvl4pPr marL="1600200" indent="-228600">
              <a:defRPr sz="2500">
                <a:solidFill>
                  <a:schemeClr val="tx1"/>
                </a:solidFill>
                <a:latin typeface="Arial" panose="020B0604020202020204" pitchFamily="34" charset="0"/>
                <a:ea typeface="ＭＳ Ｐゴシック" panose="020B0600070205080204" pitchFamily="34" charset="-128"/>
              </a:defRPr>
            </a:lvl4pPr>
            <a:lvl5pPr marL="2057400" indent="-228600">
              <a:defRPr sz="25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9pPr>
          </a:lstStyle>
          <a:p>
            <a:pPr algn="ctr"/>
            <a:r>
              <a:rPr lang="fr-FR" sz="1200" i="1" dirty="0"/>
              <a:t>Schéma de la mise en place de l’éprouvette </a:t>
            </a:r>
            <a:r>
              <a:rPr lang="fr-FR" altLang="fr-FR" sz="1200" i="1" dirty="0"/>
              <a:t>sur la platine de traction</a:t>
            </a:r>
            <a:endParaRPr lang="fr-FR" altLang="fr-FR" sz="1200" i="1" dirty="0">
              <a:latin typeface="+mj-lt"/>
            </a:endParaRPr>
          </a:p>
        </p:txBody>
      </p:sp>
      <p:sp>
        <p:nvSpPr>
          <p:cNvPr id="57" name="TextBox 17"/>
          <p:cNvSpPr txBox="1"/>
          <p:nvPr/>
        </p:nvSpPr>
        <p:spPr>
          <a:xfrm>
            <a:off x="-23810" y="5617449"/>
            <a:ext cx="1272721" cy="300082"/>
          </a:xfrm>
          <a:prstGeom prst="rect">
            <a:avLst/>
          </a:prstGeom>
          <a:noFill/>
        </p:spPr>
        <p:txBody>
          <a:bodyPr wrap="none" rtlCol="0">
            <a:spAutoFit/>
          </a:bodyPr>
          <a:lstStyle/>
          <a:p>
            <a:r>
              <a:rPr lang="fr-FR" sz="1350" dirty="0">
                <a:solidFill>
                  <a:schemeClr val="bg1">
                    <a:alpha val="35000"/>
                  </a:schemeClr>
                </a:solidFill>
                <a:effectLst>
                  <a:outerShdw dist="50800" sx="1000" sy="1000" algn="ctr" rotWithShape="0">
                    <a:srgbClr val="000000"/>
                  </a:outerShdw>
                </a:effectLst>
              </a:rPr>
              <a:t>Bilan de l’étude</a:t>
            </a:r>
          </a:p>
        </p:txBody>
      </p:sp>
    </p:spTree>
    <p:extLst>
      <p:ext uri="{BB962C8B-B14F-4D97-AF65-F5344CB8AC3E}">
        <p14:creationId xmlns:p14="http://schemas.microsoft.com/office/powerpoint/2010/main" val="3175440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22</a:t>
            </a:fld>
            <a:endParaRPr lang="fr-FR" sz="1500" dirty="0">
              <a:solidFill>
                <a:schemeClr val="tx1">
                  <a:lumMod val="65000"/>
                  <a:lumOff val="35000"/>
                </a:schemeClr>
              </a:solidFill>
            </a:endParaRPr>
          </a:p>
        </p:txBody>
      </p:sp>
      <p:pic>
        <p:nvPicPr>
          <p:cNvPr id="16" name="Image 4"/>
          <p:cNvPicPr/>
          <p:nvPr/>
        </p:nvPicPr>
        <p:blipFill>
          <a:blip r:embed="rId4"/>
          <a:stretch/>
        </p:blipFill>
        <p:spPr>
          <a:xfrm>
            <a:off x="9028553" y="6310489"/>
            <a:ext cx="1067625" cy="443553"/>
          </a:xfrm>
          <a:prstGeom prst="rect">
            <a:avLst/>
          </a:prstGeom>
          <a:ln>
            <a:noFill/>
          </a:ln>
        </p:spPr>
      </p:pic>
      <p:pic>
        <p:nvPicPr>
          <p:cNvPr id="17" name="Image 5"/>
          <p:cNvPicPr/>
          <p:nvPr/>
        </p:nvPicPr>
        <p:blipFill>
          <a:blip r:embed="rId5"/>
          <a:stretch/>
        </p:blipFill>
        <p:spPr>
          <a:xfrm>
            <a:off x="10247931" y="6343350"/>
            <a:ext cx="840137" cy="377829"/>
          </a:xfrm>
          <a:prstGeom prst="rect">
            <a:avLst/>
          </a:prstGeom>
          <a:ln>
            <a:noFill/>
          </a:ln>
        </p:spPr>
      </p:pic>
      <p:sp>
        <p:nvSpPr>
          <p:cNvPr id="18" name="Title 1"/>
          <p:cNvSpPr txBox="1">
            <a:spLocks/>
          </p:cNvSpPr>
          <p:nvPr/>
        </p:nvSpPr>
        <p:spPr>
          <a:xfrm>
            <a:off x="930814" y="66932"/>
            <a:ext cx="3922160" cy="422346"/>
          </a:xfrm>
          <a:prstGeom prst="rect">
            <a:avLst/>
          </a:prstGeom>
        </p:spPr>
        <p:txBody>
          <a:bodyPr vert="horz" lIns="91440" tIns="45720" rIns="91440" bIns="45720" rtlCol="0" anchor="b">
            <a:normAutofit fontScale="4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fr-FR" b="1" dirty="0">
                <a:solidFill>
                  <a:schemeClr val="bg1"/>
                </a:solidFill>
              </a:rPr>
              <a:t>Modèles Éléments finis</a:t>
            </a:r>
          </a:p>
        </p:txBody>
      </p:sp>
      <p:sp>
        <p:nvSpPr>
          <p:cNvPr id="58" name="TextBox 24"/>
          <p:cNvSpPr txBox="1"/>
          <p:nvPr/>
        </p:nvSpPr>
        <p:spPr>
          <a:xfrm>
            <a:off x="11180854" y="3369358"/>
            <a:ext cx="229578" cy="458994"/>
          </a:xfrm>
          <a:prstGeom prst="rect">
            <a:avLst/>
          </a:prstGeom>
          <a:noFill/>
        </p:spPr>
        <p:txBody>
          <a:bodyPr wrap="none" rtlCol="0">
            <a:spAutoFit/>
          </a:bodyPr>
          <a:lstStyle/>
          <a:p>
            <a:endParaRPr lang="en-GB" dirty="0"/>
          </a:p>
        </p:txBody>
      </p:sp>
      <p:sp>
        <p:nvSpPr>
          <p:cNvPr id="50" name="Subtitle 2"/>
          <p:cNvSpPr txBox="1">
            <a:spLocks/>
          </p:cNvSpPr>
          <p:nvPr/>
        </p:nvSpPr>
        <p:spPr>
          <a:xfrm>
            <a:off x="1212980" y="617226"/>
            <a:ext cx="2501181" cy="34968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sz="2000" b="1" dirty="0">
                <a:solidFill>
                  <a:schemeClr val="accent2">
                    <a:lumMod val="50000"/>
                  </a:schemeClr>
                </a:solidFill>
              </a:rPr>
              <a:t>Éprouvette </a:t>
            </a:r>
            <a:r>
              <a:rPr lang="fr-FR" sz="2000" b="1" dirty="0" err="1" smtClean="0">
                <a:solidFill>
                  <a:schemeClr val="accent2">
                    <a:lumMod val="50000"/>
                  </a:schemeClr>
                </a:solidFill>
              </a:rPr>
              <a:t>bicristal</a:t>
            </a:r>
            <a:endParaRPr lang="fr-FR" sz="2000" b="1" dirty="0">
              <a:solidFill>
                <a:schemeClr val="accent2">
                  <a:lumMod val="50000"/>
                </a:schemeClr>
              </a:solidFill>
            </a:endParaRPr>
          </a:p>
        </p:txBody>
      </p:sp>
      <p:sp>
        <p:nvSpPr>
          <p:cNvPr id="42" name="Rectangle 41"/>
          <p:cNvSpPr/>
          <p:nvPr/>
        </p:nvSpPr>
        <p:spPr>
          <a:xfrm>
            <a:off x="7259124" y="643854"/>
            <a:ext cx="3776529" cy="553998"/>
          </a:xfrm>
          <a:prstGeom prst="rect">
            <a:avLst/>
          </a:prstGeom>
        </p:spPr>
        <p:txBody>
          <a:bodyPr wrap="square">
            <a:spAutoFit/>
          </a:bodyPr>
          <a:lstStyle/>
          <a:p>
            <a:pPr algn="ctr">
              <a:lnSpc>
                <a:spcPts val="1780"/>
              </a:lnSpc>
            </a:pPr>
            <a:r>
              <a:rPr lang="fr-FR" sz="1500" b="1" dirty="0">
                <a:solidFill>
                  <a:srgbClr val="C55A11"/>
                </a:solidFill>
              </a:rPr>
              <a:t>Description fine de la morphologie 2D et dans le volume du joint de grain avant essais</a:t>
            </a:r>
          </a:p>
        </p:txBody>
      </p:sp>
      <p:grpSp>
        <p:nvGrpSpPr>
          <p:cNvPr id="76" name="Groupe 75"/>
          <p:cNvGrpSpPr/>
          <p:nvPr/>
        </p:nvGrpSpPr>
        <p:grpSpPr>
          <a:xfrm>
            <a:off x="7528382" y="4548754"/>
            <a:ext cx="3804142" cy="1081564"/>
            <a:chOff x="7943358" y="4265053"/>
            <a:chExt cx="3804142" cy="1081564"/>
          </a:xfrm>
        </p:grpSpPr>
        <p:grpSp>
          <p:nvGrpSpPr>
            <p:cNvPr id="68" name="Groupe 67"/>
            <p:cNvGrpSpPr/>
            <p:nvPr/>
          </p:nvGrpSpPr>
          <p:grpSpPr>
            <a:xfrm>
              <a:off x="7943358" y="4265053"/>
              <a:ext cx="3804142" cy="1081564"/>
              <a:chOff x="7943358" y="4265053"/>
              <a:chExt cx="3804142" cy="1081564"/>
            </a:xfrm>
          </p:grpSpPr>
          <p:pic>
            <p:nvPicPr>
              <p:cNvPr id="48" name="Image 47"/>
              <p:cNvPicPr>
                <a:picLocks noChangeAspect="1"/>
              </p:cNvPicPr>
              <p:nvPr/>
            </p:nvPicPr>
            <p:blipFill rotWithShape="1">
              <a:blip r:embed="rId6"/>
              <a:srcRect l="9439" t="6696" r="12586" b="7378"/>
              <a:stretch/>
            </p:blipFill>
            <p:spPr>
              <a:xfrm>
                <a:off x="7943358" y="4555070"/>
                <a:ext cx="537833" cy="476250"/>
              </a:xfrm>
              <a:prstGeom prst="rect">
                <a:avLst/>
              </a:prstGeom>
            </p:spPr>
          </p:pic>
          <p:cxnSp>
            <p:nvCxnSpPr>
              <p:cNvPr id="57" name="Connecteur droit 56"/>
              <p:cNvCxnSpPr/>
              <p:nvPr/>
            </p:nvCxnSpPr>
            <p:spPr>
              <a:xfrm flipH="1">
                <a:off x="8464550" y="4265053"/>
                <a:ext cx="328295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7" name="Connecteur droit 66"/>
              <p:cNvCxnSpPr/>
              <p:nvPr/>
            </p:nvCxnSpPr>
            <p:spPr>
              <a:xfrm flipH="1">
                <a:off x="8464550" y="5346617"/>
                <a:ext cx="328295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6" name="Connecteur droit 65"/>
              <p:cNvCxnSpPr/>
              <p:nvPr/>
            </p:nvCxnSpPr>
            <p:spPr>
              <a:xfrm flipH="1">
                <a:off x="9818399" y="4282618"/>
                <a:ext cx="575252" cy="1063999"/>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pic>
          <p:nvPicPr>
            <p:cNvPr id="69" name="Image 68"/>
            <p:cNvPicPr>
              <a:picLocks noChangeAspect="1"/>
            </p:cNvPicPr>
            <p:nvPr/>
          </p:nvPicPr>
          <p:blipFill>
            <a:blip r:embed="rId7"/>
            <a:stretch>
              <a:fillRect/>
            </a:stretch>
          </p:blipFill>
          <p:spPr>
            <a:xfrm>
              <a:off x="10535777" y="4360518"/>
              <a:ext cx="874655" cy="869244"/>
            </a:xfrm>
            <a:prstGeom prst="rect">
              <a:avLst/>
            </a:prstGeom>
          </p:spPr>
        </p:pic>
        <p:pic>
          <p:nvPicPr>
            <p:cNvPr id="74" name="Image 73"/>
            <p:cNvPicPr>
              <a:picLocks noChangeAspect="1"/>
            </p:cNvPicPr>
            <p:nvPr/>
          </p:nvPicPr>
          <p:blipFill>
            <a:blip r:embed="rId8"/>
            <a:stretch>
              <a:fillRect/>
            </a:stretch>
          </p:blipFill>
          <p:spPr>
            <a:xfrm>
              <a:off x="8737225" y="4366902"/>
              <a:ext cx="825140" cy="866814"/>
            </a:xfrm>
            <a:prstGeom prst="rect">
              <a:avLst/>
            </a:prstGeom>
          </p:spPr>
        </p:pic>
      </p:grpSp>
      <p:sp>
        <p:nvSpPr>
          <p:cNvPr id="77" name="Right Arrow 64"/>
          <p:cNvSpPr/>
          <p:nvPr/>
        </p:nvSpPr>
        <p:spPr>
          <a:xfrm rot="5400000">
            <a:off x="10521154" y="3937286"/>
            <a:ext cx="742139" cy="216173"/>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ZoneTexte 3"/>
          <p:cNvSpPr txBox="1">
            <a:spLocks noChangeArrowheads="1"/>
          </p:cNvSpPr>
          <p:nvPr>
            <p:custDataLst>
              <p:tags r:id="rId1"/>
            </p:custDataLst>
          </p:nvPr>
        </p:nvSpPr>
        <p:spPr bwMode="auto">
          <a:xfrm>
            <a:off x="8509818" y="5703153"/>
            <a:ext cx="237626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500">
                <a:solidFill>
                  <a:schemeClr val="tx1"/>
                </a:solidFill>
                <a:latin typeface="Arial" panose="020B0604020202020204" pitchFamily="34" charset="0"/>
                <a:ea typeface="ＭＳ Ｐゴシック" panose="020B0600070205080204" pitchFamily="34" charset="-128"/>
              </a:defRPr>
            </a:lvl1pPr>
            <a:lvl2pPr marL="742950" indent="-285750">
              <a:defRPr sz="2500">
                <a:solidFill>
                  <a:schemeClr val="tx1"/>
                </a:solidFill>
                <a:latin typeface="Arial" panose="020B0604020202020204" pitchFamily="34" charset="0"/>
                <a:ea typeface="ＭＳ Ｐゴシック" panose="020B0600070205080204" pitchFamily="34" charset="-128"/>
              </a:defRPr>
            </a:lvl2pPr>
            <a:lvl3pPr marL="1143000" indent="-228600">
              <a:defRPr sz="2500">
                <a:solidFill>
                  <a:schemeClr val="tx1"/>
                </a:solidFill>
                <a:latin typeface="Arial" panose="020B0604020202020204" pitchFamily="34" charset="0"/>
                <a:ea typeface="ＭＳ Ｐゴシック" panose="020B0600070205080204" pitchFamily="34" charset="-128"/>
              </a:defRPr>
            </a:lvl3pPr>
            <a:lvl4pPr marL="1600200" indent="-228600">
              <a:defRPr sz="2500">
                <a:solidFill>
                  <a:schemeClr val="tx1"/>
                </a:solidFill>
                <a:latin typeface="Arial" panose="020B0604020202020204" pitchFamily="34" charset="0"/>
                <a:ea typeface="ＭＳ Ｐゴシック" panose="020B0600070205080204" pitchFamily="34" charset="-128"/>
              </a:defRPr>
            </a:lvl4pPr>
            <a:lvl5pPr marL="2057400" indent="-228600">
              <a:defRPr sz="25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9pPr>
          </a:lstStyle>
          <a:p>
            <a:pPr algn="ctr"/>
            <a:r>
              <a:rPr lang="fr-FR" sz="1200" i="1" dirty="0"/>
              <a:t>Orientations cristallographiques des mailles du </a:t>
            </a:r>
            <a:r>
              <a:rPr lang="fr-FR" sz="1200" i="1" dirty="0" err="1"/>
              <a:t>bicristal</a:t>
            </a:r>
            <a:r>
              <a:rPr lang="fr-FR" sz="1200" i="1" dirty="0"/>
              <a:t> 2 </a:t>
            </a:r>
            <a:endParaRPr lang="fr-FR" altLang="fr-FR" sz="1200" i="1" dirty="0">
              <a:latin typeface="+mj-lt"/>
            </a:endParaRPr>
          </a:p>
        </p:txBody>
      </p:sp>
      <p:sp>
        <p:nvSpPr>
          <p:cNvPr id="93" name="Subtitle 2">
            <a:extLst>
              <a:ext uri="{FF2B5EF4-FFF2-40B4-BE49-F238E27FC236}">
                <a16:creationId xmlns="" xmlns:a16="http://schemas.microsoft.com/office/drawing/2014/main" id="{BBA7950B-157B-45CB-AD8C-468F7CDEFE9E}"/>
              </a:ext>
            </a:extLst>
          </p:cNvPr>
          <p:cNvSpPr txBox="1">
            <a:spLocks/>
          </p:cNvSpPr>
          <p:nvPr/>
        </p:nvSpPr>
        <p:spPr>
          <a:xfrm>
            <a:off x="1479441" y="3831547"/>
            <a:ext cx="3778636" cy="34968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sz="2000" b="1" dirty="0">
                <a:solidFill>
                  <a:schemeClr val="accent2">
                    <a:lumMod val="50000"/>
                  </a:schemeClr>
                </a:solidFill>
              </a:rPr>
              <a:t>Données d’entrées du modèle EF</a:t>
            </a:r>
          </a:p>
        </p:txBody>
      </p:sp>
      <p:sp>
        <p:nvSpPr>
          <p:cNvPr id="94" name="TextBox 53">
            <a:extLst>
              <a:ext uri="{FF2B5EF4-FFF2-40B4-BE49-F238E27FC236}">
                <a16:creationId xmlns="" xmlns:a16="http://schemas.microsoft.com/office/drawing/2014/main" id="{7562987E-7FA9-4C32-A555-8929AB617E7D}"/>
              </a:ext>
            </a:extLst>
          </p:cNvPr>
          <p:cNvSpPr txBox="1"/>
          <p:nvPr/>
        </p:nvSpPr>
        <p:spPr>
          <a:xfrm>
            <a:off x="1589231" y="4246511"/>
            <a:ext cx="5604045" cy="1138773"/>
          </a:xfrm>
          <a:prstGeom prst="rect">
            <a:avLst/>
          </a:prstGeom>
          <a:noFill/>
        </p:spPr>
        <p:txBody>
          <a:bodyPr wrap="square" rtlCol="0">
            <a:spAutoFit/>
          </a:bodyPr>
          <a:lstStyle/>
          <a:p>
            <a:pPr marL="285750" indent="-285750">
              <a:buFont typeface="Arial" panose="020B0604020202020204" pitchFamily="34" charset="0"/>
              <a:buChar char="•"/>
            </a:pPr>
            <a:r>
              <a:rPr lang="fr-FR" sz="1700" dirty="0">
                <a:solidFill>
                  <a:srgbClr val="494949"/>
                </a:solidFill>
              </a:rPr>
              <a:t>Morphologie du joint de grain relevée en surface et extrudée sur l’épaisseur.</a:t>
            </a:r>
          </a:p>
          <a:p>
            <a:pPr marL="285750" indent="-285750">
              <a:buFont typeface="Arial" panose="020B0604020202020204" pitchFamily="34" charset="0"/>
              <a:buChar char="•"/>
            </a:pPr>
            <a:r>
              <a:rPr lang="fr-FR" sz="1700" dirty="0">
                <a:solidFill>
                  <a:srgbClr val="494949"/>
                </a:solidFill>
              </a:rPr>
              <a:t>Mesures par MEB des orientations cristallographiques des grains de l’éprouvette. </a:t>
            </a:r>
            <a:endParaRPr lang="en-GB" sz="1700" dirty="0">
              <a:solidFill>
                <a:srgbClr val="494949"/>
              </a:solidFill>
            </a:endParaRPr>
          </a:p>
        </p:txBody>
      </p:sp>
      <p:pic>
        <p:nvPicPr>
          <p:cNvPr id="9" name="Image 8">
            <a:extLst>
              <a:ext uri="{FF2B5EF4-FFF2-40B4-BE49-F238E27FC236}">
                <a16:creationId xmlns="" xmlns:a16="http://schemas.microsoft.com/office/drawing/2014/main" id="{30BE6EE2-C0AE-4E5A-B401-3CF1159F34F3}"/>
              </a:ext>
            </a:extLst>
          </p:cNvPr>
          <p:cNvPicPr>
            <a:picLocks noChangeAspect="1"/>
          </p:cNvPicPr>
          <p:nvPr/>
        </p:nvPicPr>
        <p:blipFill>
          <a:blip r:embed="rId9"/>
          <a:stretch>
            <a:fillRect/>
          </a:stretch>
        </p:blipFill>
        <p:spPr>
          <a:xfrm>
            <a:off x="6439205" y="1303655"/>
            <a:ext cx="1768970" cy="2671506"/>
          </a:xfrm>
          <a:prstGeom prst="rect">
            <a:avLst/>
          </a:prstGeom>
        </p:spPr>
      </p:pic>
      <p:pic>
        <p:nvPicPr>
          <p:cNvPr id="10" name="Image 9">
            <a:extLst>
              <a:ext uri="{FF2B5EF4-FFF2-40B4-BE49-F238E27FC236}">
                <a16:creationId xmlns="" xmlns:a16="http://schemas.microsoft.com/office/drawing/2014/main" id="{FD69E0D7-0A97-43BC-8512-18A6741030D6}"/>
              </a:ext>
            </a:extLst>
          </p:cNvPr>
          <p:cNvPicPr>
            <a:picLocks noChangeAspect="1"/>
          </p:cNvPicPr>
          <p:nvPr/>
        </p:nvPicPr>
        <p:blipFill>
          <a:blip r:embed="rId10"/>
          <a:stretch>
            <a:fillRect/>
          </a:stretch>
        </p:blipFill>
        <p:spPr>
          <a:xfrm>
            <a:off x="8206829" y="1318016"/>
            <a:ext cx="2128205" cy="2647717"/>
          </a:xfrm>
          <a:prstGeom prst="rect">
            <a:avLst/>
          </a:prstGeom>
        </p:spPr>
      </p:pic>
      <p:grpSp>
        <p:nvGrpSpPr>
          <p:cNvPr id="38" name="Groupe 37"/>
          <p:cNvGrpSpPr/>
          <p:nvPr/>
        </p:nvGrpSpPr>
        <p:grpSpPr>
          <a:xfrm>
            <a:off x="1055500" y="1299572"/>
            <a:ext cx="10354932" cy="2680586"/>
            <a:chOff x="1055500" y="1280522"/>
            <a:chExt cx="10354932" cy="2680586"/>
          </a:xfrm>
        </p:grpSpPr>
        <p:grpSp>
          <p:nvGrpSpPr>
            <p:cNvPr id="19" name="Groupe 18"/>
            <p:cNvGrpSpPr/>
            <p:nvPr/>
          </p:nvGrpSpPr>
          <p:grpSpPr>
            <a:xfrm rot="20279951">
              <a:off x="1055500" y="1588531"/>
              <a:ext cx="5272533" cy="496615"/>
              <a:chOff x="1101816" y="1494165"/>
              <a:chExt cx="5272533" cy="496615"/>
            </a:xfrm>
          </p:grpSpPr>
          <p:grpSp>
            <p:nvGrpSpPr>
              <p:cNvPr id="3" name="Groupe 2"/>
              <p:cNvGrpSpPr/>
              <p:nvPr/>
            </p:nvGrpSpPr>
            <p:grpSpPr>
              <a:xfrm>
                <a:off x="1101816" y="1494165"/>
                <a:ext cx="5272533" cy="496615"/>
                <a:chOff x="661185" y="1540699"/>
                <a:chExt cx="5465496" cy="514790"/>
              </a:xfrm>
            </p:grpSpPr>
            <p:pic>
              <p:nvPicPr>
                <p:cNvPr id="41" name="Image 40"/>
                <p:cNvPicPr>
                  <a:picLocks noChangeAspect="1"/>
                </p:cNvPicPr>
                <p:nvPr/>
              </p:nvPicPr>
              <p:blipFill>
                <a:blip r:embed="rId11"/>
                <a:stretch>
                  <a:fillRect/>
                </a:stretch>
              </p:blipFill>
              <p:spPr>
                <a:xfrm>
                  <a:off x="2033276" y="1540699"/>
                  <a:ext cx="2783679" cy="514790"/>
                </a:xfrm>
                <a:prstGeom prst="rect">
                  <a:avLst/>
                </a:prstGeom>
              </p:spPr>
            </p:pic>
            <p:sp>
              <p:nvSpPr>
                <p:cNvPr id="60" name="Flèche : bas 56">
                  <a:extLst>
                    <a:ext uri="{FF2B5EF4-FFF2-40B4-BE49-F238E27FC236}">
                      <a16:creationId xmlns="" xmlns:a16="http://schemas.microsoft.com/office/drawing/2014/main" id="{F9D46A28-A6E3-402F-8B0F-DC7F6A681E7D}"/>
                    </a:ext>
                  </a:extLst>
                </p:cNvPr>
                <p:cNvSpPr/>
                <p:nvPr/>
              </p:nvSpPr>
              <p:spPr>
                <a:xfrm rot="16200000">
                  <a:off x="4919906" y="1602298"/>
                  <a:ext cx="196491" cy="391596"/>
                </a:xfrm>
                <a:prstGeom prst="downArrow">
                  <a:avLst/>
                </a:prstGeom>
                <a:solidFill>
                  <a:srgbClr val="DE0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61" name="Flèche : bas 56">
                  <a:extLst>
                    <a:ext uri="{FF2B5EF4-FFF2-40B4-BE49-F238E27FC236}">
                      <a16:creationId xmlns="" xmlns:a16="http://schemas.microsoft.com/office/drawing/2014/main" id="{F9D46A28-A6E3-402F-8B0F-DC7F6A681E7D}"/>
                    </a:ext>
                  </a:extLst>
                </p:cNvPr>
                <p:cNvSpPr/>
                <p:nvPr/>
              </p:nvSpPr>
              <p:spPr>
                <a:xfrm rot="5400000">
                  <a:off x="1683396" y="1602304"/>
                  <a:ext cx="196491" cy="391596"/>
                </a:xfrm>
                <a:prstGeom prst="downArrow">
                  <a:avLst/>
                </a:prstGeom>
                <a:solidFill>
                  <a:srgbClr val="DE0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62" name="Rectangle 61"/>
                <p:cNvSpPr/>
                <p:nvPr/>
              </p:nvSpPr>
              <p:spPr>
                <a:xfrm>
                  <a:off x="5194015" y="1556826"/>
                  <a:ext cx="932666" cy="414753"/>
                </a:xfrm>
                <a:prstGeom prst="rect">
                  <a:avLst/>
                </a:prstGeom>
              </p:spPr>
              <p:txBody>
                <a:bodyPr wrap="square">
                  <a:spAutoFit/>
                </a:bodyPr>
                <a:lstStyle/>
                <a:p>
                  <a:pPr algn="ctr"/>
                  <a:r>
                    <a:rPr lang="fr-FR" sz="1000" b="1" dirty="0">
                      <a:solidFill>
                        <a:srgbClr val="C00000"/>
                      </a:solidFill>
                    </a:rPr>
                    <a:t>Déplacement imposé</a:t>
                  </a:r>
                </a:p>
              </p:txBody>
            </p:sp>
            <p:sp>
              <p:nvSpPr>
                <p:cNvPr id="63" name="Rectangle 62"/>
                <p:cNvSpPr/>
                <p:nvPr/>
              </p:nvSpPr>
              <p:spPr>
                <a:xfrm>
                  <a:off x="661185" y="1564889"/>
                  <a:ext cx="970960" cy="414753"/>
                </a:xfrm>
                <a:prstGeom prst="rect">
                  <a:avLst/>
                </a:prstGeom>
              </p:spPr>
              <p:txBody>
                <a:bodyPr wrap="square">
                  <a:spAutoFit/>
                </a:bodyPr>
                <a:lstStyle/>
                <a:p>
                  <a:pPr algn="ctr"/>
                  <a:r>
                    <a:rPr lang="fr-FR" sz="1000" b="1" dirty="0">
                      <a:solidFill>
                        <a:srgbClr val="C00000"/>
                      </a:solidFill>
                    </a:rPr>
                    <a:t>Déplacement imposé</a:t>
                  </a:r>
                </a:p>
              </p:txBody>
            </p:sp>
          </p:grpSp>
          <p:sp>
            <p:nvSpPr>
              <p:cNvPr id="7" name="Rectangle 6"/>
              <p:cNvSpPr/>
              <p:nvPr/>
            </p:nvSpPr>
            <p:spPr>
              <a:xfrm>
                <a:off x="3491695" y="1627913"/>
                <a:ext cx="400050" cy="217148"/>
              </a:xfrm>
              <a:prstGeom prst="rect">
                <a:avLst/>
              </a:prstGeom>
              <a:noFill/>
              <a:ln w="190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13" name="Groupe 12"/>
            <p:cNvGrpSpPr/>
            <p:nvPr/>
          </p:nvGrpSpPr>
          <p:grpSpPr>
            <a:xfrm>
              <a:off x="3496287" y="1280522"/>
              <a:ext cx="7914145" cy="2680586"/>
              <a:chOff x="3587727" y="1768202"/>
              <a:chExt cx="7914145" cy="2680586"/>
            </a:xfrm>
          </p:grpSpPr>
          <p:cxnSp>
            <p:nvCxnSpPr>
              <p:cNvPr id="34" name="Connecteur droit 33"/>
              <p:cNvCxnSpPr>
                <a:cxnSpLocks/>
              </p:cNvCxnSpPr>
              <p:nvPr/>
            </p:nvCxnSpPr>
            <p:spPr>
              <a:xfrm flipV="1">
                <a:off x="3861093" y="1768202"/>
                <a:ext cx="2668939" cy="392531"/>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5" name="Connecteur droit 74"/>
              <p:cNvCxnSpPr>
                <a:cxnSpLocks/>
              </p:cNvCxnSpPr>
              <p:nvPr/>
            </p:nvCxnSpPr>
            <p:spPr>
              <a:xfrm>
                <a:off x="3587727" y="2511935"/>
                <a:ext cx="2942305" cy="1931856"/>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grpSp>
            <p:nvGrpSpPr>
              <p:cNvPr id="11" name="Groupe 10"/>
              <p:cNvGrpSpPr/>
              <p:nvPr/>
            </p:nvGrpSpPr>
            <p:grpSpPr>
              <a:xfrm>
                <a:off x="6530645" y="1768202"/>
                <a:ext cx="4971227" cy="2680586"/>
                <a:chOff x="6530645" y="1775822"/>
                <a:chExt cx="4971227" cy="2680586"/>
              </a:xfrm>
            </p:grpSpPr>
            <p:pic>
              <p:nvPicPr>
                <p:cNvPr id="26" name="Image 25"/>
                <p:cNvPicPr>
                  <a:picLocks noChangeAspect="1"/>
                </p:cNvPicPr>
                <p:nvPr/>
              </p:nvPicPr>
              <p:blipFill>
                <a:blip r:embed="rId12"/>
                <a:stretch>
                  <a:fillRect/>
                </a:stretch>
              </p:blipFill>
              <p:spPr>
                <a:xfrm>
                  <a:off x="10483704" y="2756451"/>
                  <a:ext cx="940260" cy="857440"/>
                </a:xfrm>
                <a:prstGeom prst="rect">
                  <a:avLst/>
                </a:prstGeom>
              </p:spPr>
            </p:pic>
            <p:sp>
              <p:nvSpPr>
                <p:cNvPr id="70" name="Rectangle 69"/>
                <p:cNvSpPr/>
                <p:nvPr/>
              </p:nvSpPr>
              <p:spPr>
                <a:xfrm>
                  <a:off x="6530645" y="1775822"/>
                  <a:ext cx="4971227" cy="2680586"/>
                </a:xfrm>
                <a:prstGeom prst="rect">
                  <a:avLst/>
                </a:prstGeom>
                <a:no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grpSp>
      <p:sp>
        <p:nvSpPr>
          <p:cNvPr id="72"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grpSp>
        <p:nvGrpSpPr>
          <p:cNvPr id="71" name="Groupe 70"/>
          <p:cNvGrpSpPr/>
          <p:nvPr/>
        </p:nvGrpSpPr>
        <p:grpSpPr>
          <a:xfrm>
            <a:off x="-92236" y="844041"/>
            <a:ext cx="1374645" cy="4431956"/>
            <a:chOff x="-92236" y="844041"/>
            <a:chExt cx="1374645" cy="4431956"/>
          </a:xfrm>
        </p:grpSpPr>
        <p:grpSp>
          <p:nvGrpSpPr>
            <p:cNvPr id="73" name="Group 15"/>
            <p:cNvGrpSpPr/>
            <p:nvPr/>
          </p:nvGrpSpPr>
          <p:grpSpPr>
            <a:xfrm>
              <a:off x="-92236" y="844041"/>
              <a:ext cx="1374645" cy="3371840"/>
              <a:chOff x="-93957" y="443991"/>
              <a:chExt cx="1037291" cy="3176049"/>
            </a:xfrm>
          </p:grpSpPr>
          <p:sp>
            <p:nvSpPr>
              <p:cNvPr id="80" name="TextBox 16"/>
              <p:cNvSpPr txBox="1"/>
              <p:nvPr/>
            </p:nvSpPr>
            <p:spPr>
              <a:xfrm>
                <a:off x="20601" y="443991"/>
                <a:ext cx="825389" cy="289905"/>
              </a:xfrm>
              <a:prstGeom prst="rect">
                <a:avLst/>
              </a:prstGeom>
              <a:noFill/>
            </p:spPr>
            <p:txBody>
              <a:bodyPr wrap="none" rtlCol="0">
                <a:spAutoFit/>
              </a:bodyPr>
              <a:lstStyle/>
              <a:p>
                <a:pPr algn="ctr"/>
                <a:r>
                  <a:rPr lang="fr-FR" sz="1350" dirty="0">
                    <a:solidFill>
                      <a:schemeClr val="bg1">
                        <a:alpha val="35000"/>
                      </a:schemeClr>
                    </a:solidFill>
                    <a:effectLst>
                      <a:outerShdw dist="50800" sx="1000" sy="1000" algn="ctr" rotWithShape="0">
                        <a:srgbClr val="000000"/>
                      </a:outerShdw>
                    </a:effectLst>
                  </a:rPr>
                  <a:t>Introduction</a:t>
                </a:r>
              </a:p>
            </p:txBody>
          </p:sp>
          <p:sp>
            <p:nvSpPr>
              <p:cNvPr id="82" name="TextBox 18"/>
              <p:cNvSpPr txBox="1"/>
              <p:nvPr/>
            </p:nvSpPr>
            <p:spPr>
              <a:xfrm>
                <a:off x="-63553" y="1108949"/>
                <a:ext cx="977394" cy="478343"/>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Présentation de la loi DD-CFC</a:t>
                </a:r>
              </a:p>
            </p:txBody>
          </p:sp>
          <p:sp>
            <p:nvSpPr>
              <p:cNvPr id="83" name="TextBox 19"/>
              <p:cNvSpPr txBox="1"/>
              <p:nvPr/>
            </p:nvSpPr>
            <p:spPr>
              <a:xfrm>
                <a:off x="-68492" y="1918061"/>
                <a:ext cx="1003572"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Implémentation et validation du comportement</a:t>
                </a:r>
              </a:p>
            </p:txBody>
          </p:sp>
          <p:sp>
            <p:nvSpPr>
              <p:cNvPr id="85" name="TextBox 22"/>
              <p:cNvSpPr txBox="1"/>
              <p:nvPr/>
            </p:nvSpPr>
            <p:spPr>
              <a:xfrm>
                <a:off x="-93957" y="2946011"/>
                <a:ext cx="1037291"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alpha val="59000"/>
                        </a:srgbClr>
                      </a:outerShdw>
                    </a:effectLst>
                  </a:rPr>
                  <a:t>Diagnostic de l’intégration du comportement</a:t>
                </a:r>
              </a:p>
            </p:txBody>
          </p:sp>
        </p:grpSp>
        <p:sp>
          <p:nvSpPr>
            <p:cNvPr id="79" name="TextBox 64"/>
            <p:cNvSpPr txBox="1"/>
            <p:nvPr/>
          </p:nvSpPr>
          <p:spPr>
            <a:xfrm>
              <a:off x="-62178" y="4560416"/>
              <a:ext cx="1334931" cy="715581"/>
            </a:xfrm>
            <a:prstGeom prst="rect">
              <a:avLst/>
            </a:prstGeom>
            <a:noFill/>
          </p:spPr>
          <p:txBody>
            <a:bodyPr wrap="square" rtlCol="0">
              <a:spAutoFit/>
            </a:bodyPr>
            <a:lstStyle/>
            <a:p>
              <a:pPr algn="ctr"/>
              <a:r>
                <a:rPr lang="fr-FR" sz="1350" dirty="0">
                  <a:solidFill>
                    <a:schemeClr val="bg1"/>
                  </a:solidFill>
                  <a:effectLst>
                    <a:outerShdw dist="50800" sx="1000" sy="1000" algn="ctr" rotWithShape="0">
                      <a:srgbClr val="000000">
                        <a:alpha val="59000"/>
                      </a:srgbClr>
                    </a:outerShdw>
                  </a:effectLst>
                </a:rPr>
                <a:t>Caractérisation expérimentale et Simulation</a:t>
              </a:r>
            </a:p>
          </p:txBody>
        </p:sp>
      </p:grpSp>
      <p:pic>
        <p:nvPicPr>
          <p:cNvPr id="8" name="Image 7"/>
          <p:cNvPicPr>
            <a:picLocks noChangeAspect="1"/>
          </p:cNvPicPr>
          <p:nvPr/>
        </p:nvPicPr>
        <p:blipFill>
          <a:blip r:embed="rId13"/>
          <a:stretch>
            <a:fillRect/>
          </a:stretch>
        </p:blipFill>
        <p:spPr>
          <a:xfrm>
            <a:off x="1733094" y="5440342"/>
            <a:ext cx="5523876" cy="664911"/>
          </a:xfrm>
          <a:prstGeom prst="rect">
            <a:avLst/>
          </a:prstGeom>
        </p:spPr>
      </p:pic>
      <p:sp>
        <p:nvSpPr>
          <p:cNvPr id="86" name="TextBox 17"/>
          <p:cNvSpPr txBox="1"/>
          <p:nvPr/>
        </p:nvSpPr>
        <p:spPr>
          <a:xfrm>
            <a:off x="-23810" y="5617449"/>
            <a:ext cx="1272721" cy="300082"/>
          </a:xfrm>
          <a:prstGeom prst="rect">
            <a:avLst/>
          </a:prstGeom>
          <a:noFill/>
        </p:spPr>
        <p:txBody>
          <a:bodyPr wrap="none" rtlCol="0">
            <a:spAutoFit/>
          </a:bodyPr>
          <a:lstStyle/>
          <a:p>
            <a:r>
              <a:rPr lang="fr-FR" sz="1350" dirty="0">
                <a:solidFill>
                  <a:schemeClr val="bg1">
                    <a:alpha val="35000"/>
                  </a:schemeClr>
                </a:solidFill>
                <a:effectLst>
                  <a:outerShdw dist="50800" sx="1000" sy="1000" algn="ctr" rotWithShape="0">
                    <a:srgbClr val="000000"/>
                  </a:outerShdw>
                </a:effectLst>
              </a:rPr>
              <a:t>Bilan de l’étude</a:t>
            </a:r>
          </a:p>
        </p:txBody>
      </p:sp>
    </p:spTree>
    <p:extLst>
      <p:ext uri="{BB962C8B-B14F-4D97-AF65-F5344CB8AC3E}">
        <p14:creationId xmlns:p14="http://schemas.microsoft.com/office/powerpoint/2010/main" val="332543655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23</a:t>
            </a:fld>
            <a:endParaRPr lang="fr-FR" sz="1500" dirty="0">
              <a:solidFill>
                <a:schemeClr val="tx1">
                  <a:lumMod val="65000"/>
                  <a:lumOff val="35000"/>
                </a:schemeClr>
              </a:solidFill>
            </a:endParaRPr>
          </a:p>
        </p:txBody>
      </p:sp>
      <p:pic>
        <p:nvPicPr>
          <p:cNvPr id="16" name="Image 4"/>
          <p:cNvPicPr/>
          <p:nvPr/>
        </p:nvPicPr>
        <p:blipFill>
          <a:blip r:embed="rId5"/>
          <a:stretch/>
        </p:blipFill>
        <p:spPr>
          <a:xfrm>
            <a:off x="9028553" y="6310489"/>
            <a:ext cx="1067625" cy="443553"/>
          </a:xfrm>
          <a:prstGeom prst="rect">
            <a:avLst/>
          </a:prstGeom>
          <a:ln>
            <a:noFill/>
          </a:ln>
        </p:spPr>
      </p:pic>
      <p:pic>
        <p:nvPicPr>
          <p:cNvPr id="17" name="Image 5"/>
          <p:cNvPicPr/>
          <p:nvPr/>
        </p:nvPicPr>
        <p:blipFill>
          <a:blip r:embed="rId6"/>
          <a:stretch/>
        </p:blipFill>
        <p:spPr>
          <a:xfrm>
            <a:off x="10247931" y="6343350"/>
            <a:ext cx="840137" cy="377829"/>
          </a:xfrm>
          <a:prstGeom prst="rect">
            <a:avLst/>
          </a:prstGeom>
          <a:ln>
            <a:noFill/>
          </a:ln>
        </p:spPr>
      </p:pic>
      <p:sp>
        <p:nvSpPr>
          <p:cNvPr id="18" name="Title 1"/>
          <p:cNvSpPr txBox="1">
            <a:spLocks/>
          </p:cNvSpPr>
          <p:nvPr/>
        </p:nvSpPr>
        <p:spPr>
          <a:xfrm>
            <a:off x="930814" y="66932"/>
            <a:ext cx="3922160" cy="422346"/>
          </a:xfrm>
          <a:prstGeom prst="rect">
            <a:avLst/>
          </a:prstGeom>
        </p:spPr>
        <p:txBody>
          <a:bodyPr vert="horz" lIns="91440" tIns="45720" rIns="91440" bIns="45720" rtlCol="0" anchor="b">
            <a:normAutofit fontScale="4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fr-FR" b="1" dirty="0">
                <a:solidFill>
                  <a:schemeClr val="bg1"/>
                </a:solidFill>
              </a:rPr>
              <a:t>Modèle Éléments finis</a:t>
            </a:r>
          </a:p>
        </p:txBody>
      </p:sp>
      <p:sp>
        <p:nvSpPr>
          <p:cNvPr id="38"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grpSp>
        <p:nvGrpSpPr>
          <p:cNvPr id="39" name="Groupe 38"/>
          <p:cNvGrpSpPr/>
          <p:nvPr/>
        </p:nvGrpSpPr>
        <p:grpSpPr>
          <a:xfrm>
            <a:off x="-92236" y="844041"/>
            <a:ext cx="1374645" cy="4431956"/>
            <a:chOff x="-92236" y="844041"/>
            <a:chExt cx="1374645" cy="4431956"/>
          </a:xfrm>
        </p:grpSpPr>
        <p:grpSp>
          <p:nvGrpSpPr>
            <p:cNvPr id="40" name="Group 15"/>
            <p:cNvGrpSpPr/>
            <p:nvPr/>
          </p:nvGrpSpPr>
          <p:grpSpPr>
            <a:xfrm>
              <a:off x="-92236" y="844041"/>
              <a:ext cx="1374645" cy="3371840"/>
              <a:chOff x="-93957" y="443991"/>
              <a:chExt cx="1037291" cy="3176049"/>
            </a:xfrm>
          </p:grpSpPr>
          <p:sp>
            <p:nvSpPr>
              <p:cNvPr id="42" name="TextBox 16"/>
              <p:cNvSpPr txBox="1"/>
              <p:nvPr/>
            </p:nvSpPr>
            <p:spPr>
              <a:xfrm>
                <a:off x="20601" y="443991"/>
                <a:ext cx="825389" cy="289905"/>
              </a:xfrm>
              <a:prstGeom prst="rect">
                <a:avLst/>
              </a:prstGeom>
              <a:noFill/>
            </p:spPr>
            <p:txBody>
              <a:bodyPr wrap="none" rtlCol="0">
                <a:spAutoFit/>
              </a:bodyPr>
              <a:lstStyle/>
              <a:p>
                <a:pPr algn="ctr"/>
                <a:r>
                  <a:rPr lang="fr-FR" sz="1350" dirty="0">
                    <a:solidFill>
                      <a:schemeClr val="bg1">
                        <a:alpha val="35000"/>
                      </a:schemeClr>
                    </a:solidFill>
                    <a:effectLst>
                      <a:outerShdw dist="50800" sx="1000" sy="1000" algn="ctr" rotWithShape="0">
                        <a:srgbClr val="000000"/>
                      </a:outerShdw>
                    </a:effectLst>
                  </a:rPr>
                  <a:t>Introduction</a:t>
                </a:r>
              </a:p>
            </p:txBody>
          </p:sp>
          <p:sp>
            <p:nvSpPr>
              <p:cNvPr id="44" name="TextBox 18"/>
              <p:cNvSpPr txBox="1"/>
              <p:nvPr/>
            </p:nvSpPr>
            <p:spPr>
              <a:xfrm>
                <a:off x="-63553" y="1108949"/>
                <a:ext cx="977394" cy="478343"/>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Présentation de la loi DD-CFC</a:t>
                </a:r>
              </a:p>
            </p:txBody>
          </p:sp>
          <p:sp>
            <p:nvSpPr>
              <p:cNvPr id="45" name="TextBox 19"/>
              <p:cNvSpPr txBox="1"/>
              <p:nvPr/>
            </p:nvSpPr>
            <p:spPr>
              <a:xfrm>
                <a:off x="-68492" y="1918061"/>
                <a:ext cx="1003572"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Implémentation et validation du comportement</a:t>
                </a:r>
              </a:p>
            </p:txBody>
          </p:sp>
          <p:sp>
            <p:nvSpPr>
              <p:cNvPr id="47" name="TextBox 22"/>
              <p:cNvSpPr txBox="1"/>
              <p:nvPr/>
            </p:nvSpPr>
            <p:spPr>
              <a:xfrm>
                <a:off x="-93957" y="2946011"/>
                <a:ext cx="1037291"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alpha val="59000"/>
                        </a:srgbClr>
                      </a:outerShdw>
                    </a:effectLst>
                  </a:rPr>
                  <a:t>Diagnostic de l’intégration du comportement</a:t>
                </a:r>
              </a:p>
            </p:txBody>
          </p:sp>
        </p:grpSp>
        <p:sp>
          <p:nvSpPr>
            <p:cNvPr id="41" name="TextBox 64"/>
            <p:cNvSpPr txBox="1"/>
            <p:nvPr/>
          </p:nvSpPr>
          <p:spPr>
            <a:xfrm>
              <a:off x="-62178" y="4560416"/>
              <a:ext cx="1334931" cy="715581"/>
            </a:xfrm>
            <a:prstGeom prst="rect">
              <a:avLst/>
            </a:prstGeom>
            <a:noFill/>
          </p:spPr>
          <p:txBody>
            <a:bodyPr wrap="square" rtlCol="0">
              <a:spAutoFit/>
            </a:bodyPr>
            <a:lstStyle/>
            <a:p>
              <a:pPr algn="ctr"/>
              <a:r>
                <a:rPr lang="fr-FR" sz="1350" dirty="0">
                  <a:solidFill>
                    <a:schemeClr val="bg1"/>
                  </a:solidFill>
                  <a:effectLst>
                    <a:outerShdw dist="50800" sx="1000" sy="1000" algn="ctr" rotWithShape="0">
                      <a:srgbClr val="000000">
                        <a:alpha val="59000"/>
                      </a:srgbClr>
                    </a:outerShdw>
                  </a:effectLst>
                </a:rPr>
                <a:t>Caractérisation expérimentale et Simulation</a:t>
              </a:r>
            </a:p>
          </p:txBody>
        </p:sp>
      </p:grpSp>
      <p:grpSp>
        <p:nvGrpSpPr>
          <p:cNvPr id="80" name="Groupe 79">
            <a:extLst>
              <a:ext uri="{FF2B5EF4-FFF2-40B4-BE49-F238E27FC236}">
                <a16:creationId xmlns="" xmlns:a16="http://schemas.microsoft.com/office/drawing/2014/main" id="{8FAAF856-5B5E-42A9-AE03-47B5D66943C4}"/>
              </a:ext>
            </a:extLst>
          </p:cNvPr>
          <p:cNvGrpSpPr/>
          <p:nvPr/>
        </p:nvGrpSpPr>
        <p:grpSpPr>
          <a:xfrm>
            <a:off x="3303972" y="4790396"/>
            <a:ext cx="4015828" cy="1421240"/>
            <a:chOff x="252562" y="3110880"/>
            <a:chExt cx="4724620" cy="1580195"/>
          </a:xfrm>
        </p:grpSpPr>
        <p:grpSp>
          <p:nvGrpSpPr>
            <p:cNvPr id="81" name="Groupe 80">
              <a:extLst>
                <a:ext uri="{FF2B5EF4-FFF2-40B4-BE49-F238E27FC236}">
                  <a16:creationId xmlns="" xmlns:a16="http://schemas.microsoft.com/office/drawing/2014/main" id="{14D20556-BD4E-4405-AC61-347C8156C4F4}"/>
                </a:ext>
              </a:extLst>
            </p:cNvPr>
            <p:cNvGrpSpPr/>
            <p:nvPr/>
          </p:nvGrpSpPr>
          <p:grpSpPr>
            <a:xfrm>
              <a:off x="252562" y="3110880"/>
              <a:ext cx="4724620" cy="1580195"/>
              <a:chOff x="315263" y="3171931"/>
              <a:chExt cx="4558201" cy="1345354"/>
            </a:xfrm>
          </p:grpSpPr>
          <p:sp>
            <p:nvSpPr>
              <p:cNvPr id="83" name="Rounded Rectangle 74">
                <a:extLst>
                  <a:ext uri="{FF2B5EF4-FFF2-40B4-BE49-F238E27FC236}">
                    <a16:creationId xmlns="" xmlns:a16="http://schemas.microsoft.com/office/drawing/2014/main" id="{6C1F73B0-857E-4EE3-B228-E5DADE7BECF8}"/>
                  </a:ext>
                </a:extLst>
              </p:cNvPr>
              <p:cNvSpPr/>
              <p:nvPr/>
            </p:nvSpPr>
            <p:spPr>
              <a:xfrm>
                <a:off x="315263" y="3171931"/>
                <a:ext cx="4558201" cy="1345354"/>
              </a:xfrm>
              <a:prstGeom prst="roundRect">
                <a:avLst/>
              </a:prstGeom>
              <a:noFill/>
              <a:ln w="127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90000"/>
                    </a:schemeClr>
                  </a:solidFill>
                </a:endParaRPr>
              </a:p>
            </p:txBody>
          </p:sp>
          <p:sp>
            <p:nvSpPr>
              <p:cNvPr id="85" name="Rectangle 84">
                <a:extLst>
                  <a:ext uri="{FF2B5EF4-FFF2-40B4-BE49-F238E27FC236}">
                    <a16:creationId xmlns="" xmlns:a16="http://schemas.microsoft.com/office/drawing/2014/main" id="{DF496784-B780-487B-B1FC-48A7360DA7AB}"/>
                  </a:ext>
                </a:extLst>
              </p:cNvPr>
              <p:cNvSpPr/>
              <p:nvPr/>
            </p:nvSpPr>
            <p:spPr>
              <a:xfrm>
                <a:off x="727500" y="3215977"/>
                <a:ext cx="3632370" cy="229354"/>
              </a:xfrm>
              <a:prstGeom prst="rect">
                <a:avLst/>
              </a:prstGeom>
            </p:spPr>
            <p:txBody>
              <a:bodyPr wrap="square">
                <a:spAutoFit/>
              </a:bodyPr>
              <a:lstStyle/>
              <a:p>
                <a:pPr algn="ctr"/>
                <a:r>
                  <a:rPr lang="fr-FR" sz="1600" b="1" dirty="0">
                    <a:solidFill>
                      <a:schemeClr val="tx1">
                        <a:lumMod val="65000"/>
                        <a:lumOff val="35000"/>
                      </a:schemeClr>
                    </a:solidFill>
                  </a:rPr>
                  <a:t>Détail du calcul EF</a:t>
                </a:r>
              </a:p>
            </p:txBody>
          </p:sp>
        </p:grpSp>
        <mc:AlternateContent xmlns:mc="http://schemas.openxmlformats.org/markup-compatibility/2006" xmlns:a14="http://schemas.microsoft.com/office/drawing/2010/main">
          <mc:Choice Requires="a14">
            <p:sp>
              <p:nvSpPr>
                <p:cNvPr id="82" name="ZoneTexte 81">
                  <a:extLst>
                    <a:ext uri="{FF2B5EF4-FFF2-40B4-BE49-F238E27FC236}">
                      <a16:creationId xmlns="" xmlns:a16="http://schemas.microsoft.com/office/drawing/2014/main" id="{8E04C930-EC97-42B4-9A48-59755F2E440A}"/>
                    </a:ext>
                  </a:extLst>
                </p:cNvPr>
                <p:cNvSpPr txBox="1"/>
                <p:nvPr/>
              </p:nvSpPr>
              <p:spPr>
                <a:xfrm>
                  <a:off x="324600" y="3519857"/>
                  <a:ext cx="4652581" cy="1126541"/>
                </a:xfrm>
                <a:prstGeom prst="rect">
                  <a:avLst/>
                </a:prstGeom>
                <a:noFill/>
              </p:spPr>
              <p:txBody>
                <a:bodyPr wrap="square" rtlCol="0">
                  <a:spAutoFit/>
                </a:bodyPr>
                <a:lstStyle/>
                <a:p>
                  <a:pPr marL="285750" indent="-285750">
                    <a:buFontTx/>
                    <a:buChar char="-"/>
                  </a:pPr>
                  <a:r>
                    <a:rPr lang="fr-FR" sz="1400" dirty="0"/>
                    <a:t>Vitesse de déformation =0,0001 </a:t>
                  </a:r>
                  <a14:m>
                    <m:oMath xmlns:m="http://schemas.openxmlformats.org/officeDocument/2006/math">
                      <m:sSup>
                        <m:sSupPr>
                          <m:ctrlPr>
                            <a:rPr lang="fr-FR" sz="1400" i="1">
                              <a:latin typeface="Cambria Math" panose="02040503050406030204" pitchFamily="18" charset="0"/>
                            </a:rPr>
                          </m:ctrlPr>
                        </m:sSupPr>
                        <m:e>
                          <m:r>
                            <a:rPr lang="fr-FR" sz="1400" i="1">
                              <a:latin typeface="Cambria Math" panose="02040503050406030204" pitchFamily="18" charset="0"/>
                            </a:rPr>
                            <m:t>𝑠</m:t>
                          </m:r>
                        </m:e>
                        <m:sup>
                          <m:r>
                            <a:rPr lang="fr-FR" sz="1400" i="1">
                              <a:latin typeface="Cambria Math" panose="02040503050406030204" pitchFamily="18" charset="0"/>
                            </a:rPr>
                            <m:t>−1</m:t>
                          </m:r>
                        </m:sup>
                      </m:sSup>
                    </m:oMath>
                  </a14:m>
                  <a:r>
                    <a:rPr lang="fr-FR" sz="1400" dirty="0"/>
                    <a:t>.</a:t>
                  </a:r>
                </a:p>
                <a:p>
                  <a:pPr marL="285750" indent="-285750">
                    <a:buFontTx/>
                    <a:buChar char="-"/>
                  </a:pPr>
                  <a:r>
                    <a:rPr lang="fr-FR" sz="1400" dirty="0"/>
                    <a:t>Amplitude maximale de déformation = 0,2 % .</a:t>
                  </a:r>
                </a:p>
                <a:p>
                  <a:pPr marL="285750" indent="-285750">
                    <a:buFontTx/>
                    <a:buChar char="-"/>
                  </a:pPr>
                  <a:r>
                    <a:rPr lang="fr-FR" sz="1400" dirty="0"/>
                    <a:t>Pas de temps (avec redécoupage local) = 0,01s.</a:t>
                  </a:r>
                </a:p>
                <a:p>
                  <a:pPr marL="285750" indent="-285750">
                    <a:buFontTx/>
                    <a:buChar char="-"/>
                  </a:pPr>
                  <a:r>
                    <a:rPr lang="fr-FR" sz="1400" dirty="0"/>
                    <a:t>Temps de calcul </a:t>
                  </a:r>
                  <a14:m>
                    <m:oMath xmlns:m="http://schemas.openxmlformats.org/officeDocument/2006/math">
                      <m:r>
                        <a:rPr lang="fr-FR" sz="1400" i="1">
                          <a:latin typeface="Cambria Math" panose="02040503050406030204" pitchFamily="18" charset="0"/>
                          <a:ea typeface="Cambria Math" panose="02040503050406030204" pitchFamily="18" charset="0"/>
                        </a:rPr>
                        <m:t>≈</m:t>
                      </m:r>
                      <m:r>
                        <a:rPr lang="fr-FR" sz="1400" b="0" i="0" smtClean="0">
                          <a:latin typeface="Cambria Math" panose="02040503050406030204" pitchFamily="18" charset="0"/>
                          <a:ea typeface="Cambria Math" panose="02040503050406030204" pitchFamily="18" charset="0"/>
                        </a:rPr>
                        <m:t>5</m:t>
                      </m:r>
                      <m:r>
                        <m:rPr>
                          <m:sty m:val="p"/>
                        </m:rPr>
                        <a:rPr lang="fr-FR" sz="1400" b="0" i="0" smtClean="0">
                          <a:latin typeface="Cambria Math" panose="02040503050406030204" pitchFamily="18" charset="0"/>
                          <a:ea typeface="Cambria Math" panose="02040503050406030204" pitchFamily="18" charset="0"/>
                        </a:rPr>
                        <m:t>h</m:t>
                      </m:r>
                    </m:oMath>
                  </a14:m>
                  <a:r>
                    <a:rPr lang="fr-FR" sz="1600" dirty="0"/>
                    <a:t>.</a:t>
                  </a:r>
                </a:p>
              </p:txBody>
            </p:sp>
          </mc:Choice>
          <mc:Fallback xmlns="">
            <p:sp>
              <p:nvSpPr>
                <p:cNvPr id="82" name="ZoneTexte 81">
                  <a:extLst>
                    <a:ext uri="{FF2B5EF4-FFF2-40B4-BE49-F238E27FC236}">
                      <a16:creationId xmlns="" xmlns:a16="http://schemas.microsoft.com/office/drawing/2014/main" id="{8E04C930-EC97-42B4-9A48-59755F2E440A}"/>
                    </a:ext>
                  </a:extLst>
                </p:cNvPr>
                <p:cNvSpPr txBox="1">
                  <a:spLocks noRot="1" noChangeAspect="1" noMove="1" noResize="1" noEditPoints="1" noAdjustHandles="1" noChangeArrowheads="1" noChangeShapeType="1" noTextEdit="1"/>
                </p:cNvSpPr>
                <p:nvPr/>
              </p:nvSpPr>
              <p:spPr>
                <a:xfrm>
                  <a:off x="324600" y="3519857"/>
                  <a:ext cx="4652581" cy="1126541"/>
                </a:xfrm>
                <a:prstGeom prst="rect">
                  <a:avLst/>
                </a:prstGeom>
                <a:blipFill rotWithShape="0">
                  <a:blip r:embed="rId8"/>
                  <a:stretch>
                    <a:fillRect l="-573" t="-862" b="-4741"/>
                  </a:stretch>
                </a:blipFill>
              </p:spPr>
              <p:txBody>
                <a:bodyPr/>
                <a:lstStyle/>
                <a:p>
                  <a:r>
                    <a:rPr lang="fr-FR">
                      <a:noFill/>
                    </a:rPr>
                    <a:t> </a:t>
                  </a:r>
                </a:p>
              </p:txBody>
            </p:sp>
          </mc:Fallback>
        </mc:AlternateContent>
      </p:grpSp>
      <p:pic>
        <p:nvPicPr>
          <p:cNvPr id="3" name="Image 2"/>
          <p:cNvPicPr>
            <a:picLocks noChangeAspect="1"/>
          </p:cNvPicPr>
          <p:nvPr/>
        </p:nvPicPr>
        <p:blipFill>
          <a:blip r:embed="rId9"/>
          <a:stretch>
            <a:fillRect/>
          </a:stretch>
        </p:blipFill>
        <p:spPr>
          <a:xfrm>
            <a:off x="1394798" y="799310"/>
            <a:ext cx="7105553" cy="3580257"/>
          </a:xfrm>
          <a:prstGeom prst="rect">
            <a:avLst/>
          </a:prstGeom>
        </p:spPr>
      </p:pic>
      <p:sp>
        <p:nvSpPr>
          <p:cNvPr id="74" name="ZoneTexte 3"/>
          <p:cNvSpPr txBox="1">
            <a:spLocks noChangeArrowheads="1"/>
          </p:cNvSpPr>
          <p:nvPr>
            <p:custDataLst>
              <p:tags r:id="rId1"/>
            </p:custDataLst>
          </p:nvPr>
        </p:nvSpPr>
        <p:spPr bwMode="auto">
          <a:xfrm>
            <a:off x="5726969" y="4261661"/>
            <a:ext cx="257356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500">
                <a:solidFill>
                  <a:schemeClr val="tx1"/>
                </a:solidFill>
                <a:latin typeface="Arial" panose="020B0604020202020204" pitchFamily="34" charset="0"/>
                <a:ea typeface="ＭＳ Ｐゴシック" panose="020B0600070205080204" pitchFamily="34" charset="-128"/>
              </a:defRPr>
            </a:lvl1pPr>
            <a:lvl2pPr marL="742950" indent="-285750">
              <a:defRPr sz="2500">
                <a:solidFill>
                  <a:schemeClr val="tx1"/>
                </a:solidFill>
                <a:latin typeface="Arial" panose="020B0604020202020204" pitchFamily="34" charset="0"/>
                <a:ea typeface="ＭＳ Ｐゴシック" panose="020B0600070205080204" pitchFamily="34" charset="-128"/>
              </a:defRPr>
            </a:lvl2pPr>
            <a:lvl3pPr marL="1143000" indent="-228600">
              <a:defRPr sz="2500">
                <a:solidFill>
                  <a:schemeClr val="tx1"/>
                </a:solidFill>
                <a:latin typeface="Arial" panose="020B0604020202020204" pitchFamily="34" charset="0"/>
                <a:ea typeface="ＭＳ Ｐゴシック" panose="020B0600070205080204" pitchFamily="34" charset="-128"/>
              </a:defRPr>
            </a:lvl3pPr>
            <a:lvl4pPr marL="1600200" indent="-228600">
              <a:defRPr sz="2500">
                <a:solidFill>
                  <a:schemeClr val="tx1"/>
                </a:solidFill>
                <a:latin typeface="Arial" panose="020B0604020202020204" pitchFamily="34" charset="0"/>
                <a:ea typeface="ＭＳ Ｐゴシック" panose="020B0600070205080204" pitchFamily="34" charset="-128"/>
              </a:defRPr>
            </a:lvl4pPr>
            <a:lvl5pPr marL="2057400" indent="-228600">
              <a:defRPr sz="25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9pPr>
          </a:lstStyle>
          <a:p>
            <a:pPr algn="ctr"/>
            <a:r>
              <a:rPr lang="fr-FR" sz="1200" i="1" dirty="0"/>
              <a:t>Vue de face de la </a:t>
            </a:r>
            <a:r>
              <a:rPr lang="fr-FR" sz="1200" b="1" i="1" dirty="0"/>
              <a:t>zone</a:t>
            </a:r>
            <a:r>
              <a:rPr lang="fr-FR" sz="1200" i="1" dirty="0"/>
              <a:t> </a:t>
            </a:r>
            <a:r>
              <a:rPr lang="fr-FR" sz="1200" b="1" i="1" dirty="0"/>
              <a:t>d’intérêt</a:t>
            </a:r>
            <a:endParaRPr lang="fr-FR" altLang="fr-FR" sz="1200" b="1" i="1" dirty="0">
              <a:latin typeface="+mj-lt"/>
            </a:endParaRPr>
          </a:p>
        </p:txBody>
      </p:sp>
      <p:sp>
        <p:nvSpPr>
          <p:cNvPr id="75" name="ZoneTexte 3"/>
          <p:cNvSpPr txBox="1">
            <a:spLocks noChangeArrowheads="1"/>
          </p:cNvSpPr>
          <p:nvPr>
            <p:custDataLst>
              <p:tags r:id="rId2"/>
            </p:custDataLst>
          </p:nvPr>
        </p:nvSpPr>
        <p:spPr bwMode="auto">
          <a:xfrm>
            <a:off x="2891894" y="4168142"/>
            <a:ext cx="171991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500">
                <a:solidFill>
                  <a:schemeClr val="tx1"/>
                </a:solidFill>
                <a:latin typeface="Arial" panose="020B0604020202020204" pitchFamily="34" charset="0"/>
                <a:ea typeface="ＭＳ Ｐゴシック" panose="020B0600070205080204" pitchFamily="34" charset="-128"/>
              </a:defRPr>
            </a:lvl1pPr>
            <a:lvl2pPr marL="742950" indent="-285750">
              <a:defRPr sz="2500">
                <a:solidFill>
                  <a:schemeClr val="tx1"/>
                </a:solidFill>
                <a:latin typeface="Arial" panose="020B0604020202020204" pitchFamily="34" charset="0"/>
                <a:ea typeface="ＭＳ Ｐゴシック" panose="020B0600070205080204" pitchFamily="34" charset="-128"/>
              </a:defRPr>
            </a:lvl2pPr>
            <a:lvl3pPr marL="1143000" indent="-228600">
              <a:defRPr sz="2500">
                <a:solidFill>
                  <a:schemeClr val="tx1"/>
                </a:solidFill>
                <a:latin typeface="Arial" panose="020B0604020202020204" pitchFamily="34" charset="0"/>
                <a:ea typeface="ＭＳ Ｐゴシック" panose="020B0600070205080204" pitchFamily="34" charset="-128"/>
              </a:defRPr>
            </a:lvl3pPr>
            <a:lvl4pPr marL="1600200" indent="-228600">
              <a:defRPr sz="2500">
                <a:solidFill>
                  <a:schemeClr val="tx1"/>
                </a:solidFill>
                <a:latin typeface="Arial" panose="020B0604020202020204" pitchFamily="34" charset="0"/>
                <a:ea typeface="ＭＳ Ｐゴシック" panose="020B0600070205080204" pitchFamily="34" charset="-128"/>
              </a:defRPr>
            </a:lvl4pPr>
            <a:lvl5pPr marL="2057400" indent="-228600">
              <a:defRPr sz="25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9pPr>
          </a:lstStyle>
          <a:p>
            <a:pPr algn="ctr"/>
            <a:r>
              <a:rPr lang="fr-FR" sz="1200" i="1" dirty="0"/>
              <a:t>Vue de l’épaisseur de la zone d’intérêt</a:t>
            </a:r>
            <a:endParaRPr lang="fr-FR" altLang="fr-FR" sz="1200" i="1" dirty="0">
              <a:latin typeface="+mj-lt"/>
            </a:endParaRPr>
          </a:p>
        </p:txBody>
      </p:sp>
      <p:sp>
        <p:nvSpPr>
          <p:cNvPr id="76" name="TextBox 17"/>
          <p:cNvSpPr txBox="1"/>
          <p:nvPr/>
        </p:nvSpPr>
        <p:spPr>
          <a:xfrm>
            <a:off x="-23810" y="5617449"/>
            <a:ext cx="1272721" cy="300082"/>
          </a:xfrm>
          <a:prstGeom prst="rect">
            <a:avLst/>
          </a:prstGeom>
          <a:noFill/>
        </p:spPr>
        <p:txBody>
          <a:bodyPr wrap="none" rtlCol="0">
            <a:spAutoFit/>
          </a:bodyPr>
          <a:lstStyle/>
          <a:p>
            <a:r>
              <a:rPr lang="fr-FR" sz="1350" dirty="0">
                <a:solidFill>
                  <a:schemeClr val="bg1">
                    <a:alpha val="35000"/>
                  </a:schemeClr>
                </a:solidFill>
                <a:effectLst>
                  <a:outerShdw dist="50800" sx="1000" sy="1000" algn="ctr" rotWithShape="0">
                    <a:srgbClr val="000000"/>
                  </a:outerShdw>
                </a:effectLst>
              </a:rPr>
              <a:t>Bilan de l’étude</a:t>
            </a:r>
          </a:p>
        </p:txBody>
      </p:sp>
      <p:sp>
        <p:nvSpPr>
          <p:cNvPr id="84" name="Subtitle 2">
            <a:extLst>
              <a:ext uri="{FF2B5EF4-FFF2-40B4-BE49-F238E27FC236}">
                <a16:creationId xmlns="" xmlns:a16="http://schemas.microsoft.com/office/drawing/2014/main" id="{275ECC4E-B7A6-4522-914C-8D61DF732FB0}"/>
              </a:ext>
            </a:extLst>
          </p:cNvPr>
          <p:cNvSpPr txBox="1">
            <a:spLocks/>
          </p:cNvSpPr>
          <p:nvPr/>
        </p:nvSpPr>
        <p:spPr>
          <a:xfrm>
            <a:off x="1212985" y="598260"/>
            <a:ext cx="4181975" cy="34968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fr-FR" sz="2000" b="1" dirty="0">
                <a:solidFill>
                  <a:schemeClr val="accent2">
                    <a:lumMod val="50000"/>
                  </a:schemeClr>
                </a:solidFill>
              </a:rPr>
              <a:t>Modèle EF pour exploiter </a:t>
            </a:r>
            <a:r>
              <a:rPr lang="fr-FR" sz="2000" b="1" dirty="0" smtClean="0">
                <a:solidFill>
                  <a:schemeClr val="accent2">
                    <a:lumMod val="50000"/>
                  </a:schemeClr>
                </a:solidFill>
              </a:rPr>
              <a:t>l’essai</a:t>
            </a:r>
            <a:endParaRPr lang="fr-FR" sz="2000" b="1" dirty="0">
              <a:solidFill>
                <a:schemeClr val="accent2">
                  <a:lumMod val="50000"/>
                </a:schemeClr>
              </a:solidFill>
            </a:endParaRPr>
          </a:p>
        </p:txBody>
      </p:sp>
      <p:grpSp>
        <p:nvGrpSpPr>
          <p:cNvPr id="7" name="Groupe 6"/>
          <p:cNvGrpSpPr/>
          <p:nvPr/>
        </p:nvGrpSpPr>
        <p:grpSpPr>
          <a:xfrm>
            <a:off x="8075070" y="1408383"/>
            <a:ext cx="3916133" cy="4802468"/>
            <a:chOff x="8010994" y="824505"/>
            <a:chExt cx="3916133" cy="4802468"/>
          </a:xfrm>
        </p:grpSpPr>
        <p:sp>
          <p:nvSpPr>
            <p:cNvPr id="33" name="Rectangle 32">
              <a:extLst>
                <a:ext uri="{FF2B5EF4-FFF2-40B4-BE49-F238E27FC236}">
                  <a16:creationId xmlns="" xmlns:a16="http://schemas.microsoft.com/office/drawing/2014/main" id="{DF496784-B780-487B-B1FC-48A7360DA7AB}"/>
                </a:ext>
              </a:extLst>
            </p:cNvPr>
            <p:cNvSpPr/>
            <p:nvPr/>
          </p:nvSpPr>
          <p:spPr>
            <a:xfrm>
              <a:off x="8423298" y="1355822"/>
              <a:ext cx="2582875" cy="307777"/>
            </a:xfrm>
            <a:prstGeom prst="rect">
              <a:avLst/>
            </a:prstGeom>
          </p:spPr>
          <p:txBody>
            <a:bodyPr wrap="square">
              <a:spAutoFit/>
            </a:bodyPr>
            <a:lstStyle/>
            <a:p>
              <a:pPr algn="ctr"/>
              <a:r>
                <a:rPr lang="fr-FR" sz="1400" b="1" u="sng" dirty="0"/>
                <a:t>I – Conditions au limites</a:t>
              </a:r>
            </a:p>
          </p:txBody>
        </p:sp>
        <p:grpSp>
          <p:nvGrpSpPr>
            <p:cNvPr id="2" name="Groupe 1"/>
            <p:cNvGrpSpPr/>
            <p:nvPr/>
          </p:nvGrpSpPr>
          <p:grpSpPr>
            <a:xfrm>
              <a:off x="8010994" y="824505"/>
              <a:ext cx="3916133" cy="4802468"/>
              <a:chOff x="8010994" y="824505"/>
              <a:chExt cx="3916133" cy="4802468"/>
            </a:xfrm>
          </p:grpSpPr>
          <p:grpSp>
            <p:nvGrpSpPr>
              <p:cNvPr id="56" name="Groupe 55">
                <a:extLst>
                  <a:ext uri="{FF2B5EF4-FFF2-40B4-BE49-F238E27FC236}">
                    <a16:creationId xmlns="" xmlns:a16="http://schemas.microsoft.com/office/drawing/2014/main" id="{8FAAF856-5B5E-42A9-AE03-47B5D66943C4}"/>
                  </a:ext>
                </a:extLst>
              </p:cNvPr>
              <p:cNvGrpSpPr/>
              <p:nvPr/>
            </p:nvGrpSpPr>
            <p:grpSpPr>
              <a:xfrm>
                <a:off x="8617910" y="824505"/>
                <a:ext cx="3309217" cy="4802468"/>
                <a:chOff x="159162" y="3118460"/>
                <a:chExt cx="4823756" cy="3821359"/>
              </a:xfrm>
            </p:grpSpPr>
            <p:grpSp>
              <p:nvGrpSpPr>
                <p:cNvPr id="59" name="Groupe 58">
                  <a:extLst>
                    <a:ext uri="{FF2B5EF4-FFF2-40B4-BE49-F238E27FC236}">
                      <a16:creationId xmlns="" xmlns:a16="http://schemas.microsoft.com/office/drawing/2014/main" id="{14D20556-BD4E-4405-AC61-347C8156C4F4}"/>
                    </a:ext>
                  </a:extLst>
                </p:cNvPr>
                <p:cNvGrpSpPr/>
                <p:nvPr/>
              </p:nvGrpSpPr>
              <p:grpSpPr>
                <a:xfrm>
                  <a:off x="159162" y="3118460"/>
                  <a:ext cx="4823756" cy="3821359"/>
                  <a:chOff x="225153" y="3178383"/>
                  <a:chExt cx="4653846" cy="3253446"/>
                </a:xfrm>
              </p:grpSpPr>
              <p:sp>
                <p:nvSpPr>
                  <p:cNvPr id="71" name="Rounded Rectangle 74">
                    <a:extLst>
                      <a:ext uri="{FF2B5EF4-FFF2-40B4-BE49-F238E27FC236}">
                        <a16:creationId xmlns="" xmlns:a16="http://schemas.microsoft.com/office/drawing/2014/main" id="{6C1F73B0-857E-4EE3-B228-E5DADE7BECF8}"/>
                      </a:ext>
                    </a:extLst>
                  </p:cNvPr>
                  <p:cNvSpPr/>
                  <p:nvPr/>
                </p:nvSpPr>
                <p:spPr>
                  <a:xfrm>
                    <a:off x="225153" y="3178383"/>
                    <a:ext cx="4653846" cy="3253446"/>
                  </a:xfrm>
                  <a:prstGeom prst="roundRect">
                    <a:avLst/>
                  </a:prstGeom>
                  <a:noFill/>
                  <a:ln w="127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90000"/>
                        </a:schemeClr>
                      </a:solidFill>
                    </a:endParaRPr>
                  </a:p>
                </p:txBody>
              </p:sp>
              <p:sp>
                <p:nvSpPr>
                  <p:cNvPr id="72" name="Rectangle 71">
                    <a:extLst>
                      <a:ext uri="{FF2B5EF4-FFF2-40B4-BE49-F238E27FC236}">
                        <a16:creationId xmlns="" xmlns:a16="http://schemas.microsoft.com/office/drawing/2014/main" id="{DF496784-B780-487B-B1FC-48A7360DA7AB}"/>
                      </a:ext>
                    </a:extLst>
                  </p:cNvPr>
                  <p:cNvSpPr/>
                  <p:nvPr/>
                </p:nvSpPr>
                <p:spPr>
                  <a:xfrm>
                    <a:off x="727500" y="3215977"/>
                    <a:ext cx="3632370" cy="229354"/>
                  </a:xfrm>
                  <a:prstGeom prst="rect">
                    <a:avLst/>
                  </a:prstGeom>
                </p:spPr>
                <p:txBody>
                  <a:bodyPr wrap="square">
                    <a:spAutoFit/>
                  </a:bodyPr>
                  <a:lstStyle/>
                  <a:p>
                    <a:pPr algn="ctr"/>
                    <a:r>
                      <a:rPr lang="fr-FR" sz="1600" b="1" dirty="0">
                        <a:solidFill>
                          <a:schemeClr val="tx1">
                            <a:lumMod val="65000"/>
                            <a:lumOff val="35000"/>
                          </a:schemeClr>
                        </a:solidFill>
                      </a:rPr>
                      <a:t>Détail du modèle EF</a:t>
                    </a:r>
                  </a:p>
                </p:txBody>
              </p:sp>
            </p:grpSp>
            <mc:AlternateContent xmlns:mc="http://schemas.openxmlformats.org/markup-compatibility/2006" xmlns:a14="http://schemas.microsoft.com/office/drawing/2010/main">
              <mc:Choice Requires="a14">
                <p:sp>
                  <p:nvSpPr>
                    <p:cNvPr id="64" name="ZoneTexte 63">
                      <a:extLst>
                        <a:ext uri="{FF2B5EF4-FFF2-40B4-BE49-F238E27FC236}">
                          <a16:creationId xmlns="" xmlns:a16="http://schemas.microsoft.com/office/drawing/2014/main" id="{8E04C930-EC97-42B4-9A48-59755F2E440A}"/>
                        </a:ext>
                      </a:extLst>
                    </p:cNvPr>
                    <p:cNvSpPr txBox="1"/>
                    <p:nvPr/>
                  </p:nvSpPr>
                  <p:spPr>
                    <a:xfrm>
                      <a:off x="290349" y="3847217"/>
                      <a:ext cx="4570646" cy="1812261"/>
                    </a:xfrm>
                    <a:prstGeom prst="rect">
                      <a:avLst/>
                    </a:prstGeom>
                    <a:noFill/>
                  </p:spPr>
                  <p:txBody>
                    <a:bodyPr wrap="square" rtlCol="0">
                      <a:spAutoFit/>
                    </a:bodyPr>
                    <a:lstStyle/>
                    <a:p>
                      <a:pPr marL="285750" indent="-285750">
                        <a:buFontTx/>
                        <a:buChar char="-"/>
                      </a:pPr>
                      <a:r>
                        <a:rPr lang="fr-FR" sz="1400" dirty="0"/>
                        <a:t>Déplacement bloqué selon </a:t>
                      </a:r>
                      <a14:m>
                        <m:oMath xmlns:m="http://schemas.openxmlformats.org/officeDocument/2006/math">
                          <m:acc>
                            <m:accPr>
                              <m:chr m:val="⃗"/>
                              <m:ctrlPr>
                                <a:rPr lang="fr-FR" sz="1400" i="1">
                                  <a:latin typeface="Cambria Math" panose="02040503050406030204" pitchFamily="18" charset="0"/>
                                </a:rPr>
                              </m:ctrlPr>
                            </m:accPr>
                            <m:e>
                              <m:r>
                                <a:rPr lang="fr-FR" sz="1400" i="1" smtClean="0">
                                  <a:latin typeface="Cambria Math" panose="02040503050406030204" pitchFamily="18" charset="0"/>
                                </a:rPr>
                                <m:t>𝑧</m:t>
                              </m:r>
                            </m:e>
                          </m:acc>
                        </m:oMath>
                      </a14:m>
                      <a:r>
                        <a:rPr lang="fr-FR" sz="1400" dirty="0"/>
                        <a:t> sur la face inférieure et selon </a:t>
                      </a:r>
                      <a14:m>
                        <m:oMath xmlns:m="http://schemas.openxmlformats.org/officeDocument/2006/math">
                          <m:acc>
                            <m:accPr>
                              <m:chr m:val="⃗"/>
                              <m:ctrlPr>
                                <a:rPr lang="fr-FR" sz="1400" i="1">
                                  <a:latin typeface="Cambria Math" panose="02040503050406030204" pitchFamily="18" charset="0"/>
                                </a:rPr>
                              </m:ctrlPr>
                            </m:accPr>
                            <m:e>
                              <m:r>
                                <a:rPr lang="fr-FR" sz="1400" b="0" i="1" smtClean="0">
                                  <a:latin typeface="Cambria Math" panose="02040503050406030204" pitchFamily="18" charset="0"/>
                                </a:rPr>
                                <m:t>𝑦</m:t>
                              </m:r>
                            </m:e>
                          </m:acc>
                        </m:oMath>
                      </a14:m>
                      <a:r>
                        <a:rPr lang="fr-FR" sz="1400" dirty="0"/>
                        <a:t> au bord libre droit.</a:t>
                      </a:r>
                    </a:p>
                    <a:p>
                      <a:pPr marL="285750" indent="-285750">
                        <a:buFontTx/>
                        <a:buChar char="-"/>
                      </a:pPr>
                      <a:r>
                        <a:rPr lang="fr-FR" sz="1400" dirty="0"/>
                        <a:t>Déplacement imposé selon </a:t>
                      </a:r>
                      <a14:m>
                        <m:oMath xmlns:m="http://schemas.openxmlformats.org/officeDocument/2006/math">
                          <m:acc>
                            <m:accPr>
                              <m:chr m:val="⃗"/>
                              <m:ctrlPr>
                                <a:rPr lang="fr-FR" sz="1400" i="1">
                                  <a:latin typeface="Cambria Math" panose="02040503050406030204" pitchFamily="18" charset="0"/>
                                </a:rPr>
                              </m:ctrlPr>
                            </m:accPr>
                            <m:e>
                              <m:r>
                                <a:rPr lang="fr-FR" sz="1400" i="1">
                                  <a:latin typeface="Cambria Math" panose="02040503050406030204" pitchFamily="18" charset="0"/>
                                </a:rPr>
                                <m:t>𝑥</m:t>
                              </m:r>
                            </m:e>
                          </m:acc>
                        </m:oMath>
                      </a14:m>
                      <a:r>
                        <a:rPr lang="fr-FR" sz="1400" dirty="0"/>
                        <a:t> à l’interface droite partie utile/congé de raccordement.</a:t>
                      </a:r>
                    </a:p>
                    <a:p>
                      <a:pPr marL="285750" indent="-285750">
                        <a:buFontTx/>
                        <a:buChar char="-"/>
                      </a:pPr>
                      <a:r>
                        <a:rPr lang="fr-FR" sz="1400" dirty="0"/>
                        <a:t>Déplacement bloqué selon </a:t>
                      </a:r>
                      <a14:m>
                        <m:oMath xmlns:m="http://schemas.openxmlformats.org/officeDocument/2006/math">
                          <m:acc>
                            <m:accPr>
                              <m:chr m:val="⃗"/>
                              <m:ctrlPr>
                                <a:rPr lang="fr-FR" sz="1400" i="1">
                                  <a:latin typeface="Cambria Math" panose="02040503050406030204" pitchFamily="18" charset="0"/>
                                </a:rPr>
                              </m:ctrlPr>
                            </m:accPr>
                            <m:e>
                              <m:r>
                                <a:rPr lang="fr-FR" sz="1400" i="1">
                                  <a:latin typeface="Cambria Math" panose="02040503050406030204" pitchFamily="18" charset="0"/>
                                </a:rPr>
                                <m:t>𝑥</m:t>
                              </m:r>
                            </m:e>
                          </m:acc>
                        </m:oMath>
                      </a14:m>
                      <a:r>
                        <a:rPr lang="fr-FR" sz="1400" dirty="0"/>
                        <a:t> à l’interface gauche partie utile/congé de raccordement.</a:t>
                      </a:r>
                    </a:p>
                    <a:p>
                      <a:pPr marL="285750" indent="-285750">
                        <a:buFontTx/>
                        <a:buChar char="-"/>
                      </a:pPr>
                      <a:endParaRPr lang="fr-FR" sz="1600" dirty="0"/>
                    </a:p>
                  </p:txBody>
                </p:sp>
              </mc:Choice>
              <mc:Fallback xmlns="">
                <p:sp>
                  <p:nvSpPr>
                    <p:cNvPr id="64" name="ZoneTexte 63">
                      <a:extLst>
                        <a:ext uri="{FF2B5EF4-FFF2-40B4-BE49-F238E27FC236}">
                          <a16:creationId xmlns="" xmlns:a16="http://schemas.microsoft.com/office/drawing/2014/main" xmlns:a14="http://schemas.microsoft.com/office/drawing/2010/main" id="{8E04C930-EC97-42B4-9A48-59755F2E440A}"/>
                        </a:ext>
                      </a:extLst>
                    </p:cNvPr>
                    <p:cNvSpPr txBox="1">
                      <a:spLocks noRot="1" noChangeAspect="1" noMove="1" noResize="1" noEditPoints="1" noAdjustHandles="1" noChangeArrowheads="1" noChangeShapeType="1" noTextEdit="1"/>
                    </p:cNvSpPr>
                    <p:nvPr/>
                  </p:nvSpPr>
                  <p:spPr>
                    <a:xfrm>
                      <a:off x="290349" y="3847217"/>
                      <a:ext cx="4570646" cy="1812261"/>
                    </a:xfrm>
                    <a:prstGeom prst="rect">
                      <a:avLst/>
                    </a:prstGeom>
                    <a:blipFill rotWithShape="0">
                      <a:blip r:embed="rId10"/>
                      <a:stretch>
                        <a:fillRect l="-778" t="-1604" r="-389"/>
                      </a:stretch>
                    </a:blipFill>
                  </p:spPr>
                  <p:txBody>
                    <a:bodyPr/>
                    <a:lstStyle/>
                    <a:p>
                      <a:r>
                        <a:rPr lang="fr-FR">
                          <a:noFill/>
                        </a:rPr>
                        <a:t> </a:t>
                      </a:r>
                    </a:p>
                  </p:txBody>
                </p:sp>
              </mc:Fallback>
            </mc:AlternateContent>
          </p:grpSp>
          <p:sp>
            <p:nvSpPr>
              <p:cNvPr id="34" name="Rectangle 33">
                <a:extLst>
                  <a:ext uri="{FF2B5EF4-FFF2-40B4-BE49-F238E27FC236}">
                    <a16:creationId xmlns="" xmlns:a16="http://schemas.microsoft.com/office/drawing/2014/main" id="{DF496784-B780-487B-B1FC-48A7360DA7AB}"/>
                  </a:ext>
                </a:extLst>
              </p:cNvPr>
              <p:cNvSpPr/>
              <p:nvPr/>
            </p:nvSpPr>
            <p:spPr>
              <a:xfrm>
                <a:off x="8010994" y="3856856"/>
                <a:ext cx="2582875" cy="307777"/>
              </a:xfrm>
              <a:prstGeom prst="rect">
                <a:avLst/>
              </a:prstGeom>
            </p:spPr>
            <p:txBody>
              <a:bodyPr wrap="square">
                <a:spAutoFit/>
              </a:bodyPr>
              <a:lstStyle/>
              <a:p>
                <a:pPr algn="ctr"/>
                <a:r>
                  <a:rPr lang="fr-FR" sz="1400" b="1" u="sng" dirty="0"/>
                  <a:t>II – Maillage</a:t>
                </a:r>
              </a:p>
            </p:txBody>
          </p:sp>
          <p:sp>
            <p:nvSpPr>
              <p:cNvPr id="35" name="ZoneTexte 34">
                <a:extLst>
                  <a:ext uri="{FF2B5EF4-FFF2-40B4-BE49-F238E27FC236}">
                    <a16:creationId xmlns="" xmlns:a16="http://schemas.microsoft.com/office/drawing/2014/main" id="{8E04C930-EC97-42B4-9A48-59755F2E440A}"/>
                  </a:ext>
                </a:extLst>
              </p:cNvPr>
              <p:cNvSpPr txBox="1"/>
              <p:nvPr/>
            </p:nvSpPr>
            <p:spPr>
              <a:xfrm>
                <a:off x="8694946" y="4245321"/>
                <a:ext cx="3135577" cy="1169551"/>
              </a:xfrm>
              <a:prstGeom prst="rect">
                <a:avLst/>
              </a:prstGeom>
              <a:noFill/>
            </p:spPr>
            <p:txBody>
              <a:bodyPr wrap="square" rtlCol="0">
                <a:spAutoFit/>
              </a:bodyPr>
              <a:lstStyle/>
              <a:p>
                <a:pPr marL="285750" indent="-285750">
                  <a:buFontTx/>
                  <a:buChar char="-"/>
                </a:pPr>
                <a:r>
                  <a:rPr lang="fr-FR" sz="1400" dirty="0"/>
                  <a:t>10 591 Nœuds. </a:t>
                </a:r>
              </a:p>
              <a:p>
                <a:pPr marL="285750" indent="-285750">
                  <a:buFontTx/>
                  <a:buChar char="-"/>
                </a:pPr>
                <a:r>
                  <a:rPr lang="fr-FR" sz="1400" dirty="0"/>
                  <a:t>16 mailles sur la longueur de la zone du joint de grain.</a:t>
                </a:r>
              </a:p>
              <a:p>
                <a:pPr marL="285750" indent="-285750">
                  <a:buFontTx/>
                  <a:buChar char="-"/>
                </a:pPr>
                <a:r>
                  <a:rPr lang="fr-FR" sz="1400" dirty="0"/>
                  <a:t>6 mailles sur l’épaisseur. </a:t>
                </a:r>
              </a:p>
              <a:p>
                <a:pPr marL="285750" indent="-285750">
                  <a:buFontTx/>
                  <a:buChar char="-"/>
                </a:pPr>
                <a:r>
                  <a:rPr lang="fr-FR" sz="1400" dirty="0"/>
                  <a:t>40 mailles dans la largeur. </a:t>
                </a:r>
                <a:endParaRPr lang="fr-FR" sz="1600" dirty="0"/>
              </a:p>
            </p:txBody>
          </p:sp>
        </p:grpSp>
      </p:grpSp>
    </p:spTree>
    <p:extLst>
      <p:ext uri="{BB962C8B-B14F-4D97-AF65-F5344CB8AC3E}">
        <p14:creationId xmlns:p14="http://schemas.microsoft.com/office/powerpoint/2010/main" val="173410392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24</a:t>
            </a:fld>
            <a:endParaRPr lang="fr-FR" sz="1500" dirty="0">
              <a:solidFill>
                <a:schemeClr val="tx1">
                  <a:lumMod val="65000"/>
                  <a:lumOff val="35000"/>
                </a:schemeClr>
              </a:solidFill>
            </a:endParaRPr>
          </a:p>
        </p:txBody>
      </p:sp>
      <p:pic>
        <p:nvPicPr>
          <p:cNvPr id="16" name="Image 4"/>
          <p:cNvPicPr/>
          <p:nvPr/>
        </p:nvPicPr>
        <p:blipFill>
          <a:blip r:embed="rId3"/>
          <a:stretch/>
        </p:blipFill>
        <p:spPr>
          <a:xfrm>
            <a:off x="9028553" y="6310489"/>
            <a:ext cx="1067625" cy="443553"/>
          </a:xfrm>
          <a:prstGeom prst="rect">
            <a:avLst/>
          </a:prstGeom>
          <a:ln>
            <a:noFill/>
          </a:ln>
        </p:spPr>
      </p:pic>
      <p:pic>
        <p:nvPicPr>
          <p:cNvPr id="17" name="Image 5"/>
          <p:cNvPicPr/>
          <p:nvPr/>
        </p:nvPicPr>
        <p:blipFill>
          <a:blip r:embed="rId4"/>
          <a:stretch/>
        </p:blipFill>
        <p:spPr>
          <a:xfrm>
            <a:off x="10247931" y="6343350"/>
            <a:ext cx="840137" cy="377829"/>
          </a:xfrm>
          <a:prstGeom prst="rect">
            <a:avLst/>
          </a:prstGeom>
          <a:ln>
            <a:noFill/>
          </a:ln>
        </p:spPr>
      </p:pic>
      <p:sp>
        <p:nvSpPr>
          <p:cNvPr id="18" name="Title 1"/>
          <p:cNvSpPr txBox="1">
            <a:spLocks/>
          </p:cNvSpPr>
          <p:nvPr/>
        </p:nvSpPr>
        <p:spPr>
          <a:xfrm>
            <a:off x="1216419" y="15066"/>
            <a:ext cx="4571637" cy="49306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900" b="1" dirty="0" smtClean="0">
                <a:solidFill>
                  <a:schemeClr val="bg1"/>
                </a:solidFill>
              </a:rPr>
              <a:t>Simulation</a:t>
            </a:r>
            <a:endParaRPr lang="fr-FR" sz="2900" b="1" dirty="0">
              <a:solidFill>
                <a:schemeClr val="bg1"/>
              </a:solidFill>
            </a:endParaRPr>
          </a:p>
        </p:txBody>
      </p:sp>
      <p:sp>
        <p:nvSpPr>
          <p:cNvPr id="84" name="Subtitle 2">
            <a:extLst>
              <a:ext uri="{FF2B5EF4-FFF2-40B4-BE49-F238E27FC236}">
                <a16:creationId xmlns="" xmlns:a16="http://schemas.microsoft.com/office/drawing/2014/main" id="{275ECC4E-B7A6-4522-914C-8D61DF732FB0}"/>
              </a:ext>
            </a:extLst>
          </p:cNvPr>
          <p:cNvSpPr txBox="1">
            <a:spLocks/>
          </p:cNvSpPr>
          <p:nvPr/>
        </p:nvSpPr>
        <p:spPr>
          <a:xfrm>
            <a:off x="1212984" y="598260"/>
            <a:ext cx="7506809" cy="34968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fr-FR" sz="2000" b="1" dirty="0">
                <a:solidFill>
                  <a:schemeClr val="accent2">
                    <a:lumMod val="50000"/>
                  </a:schemeClr>
                </a:solidFill>
              </a:rPr>
              <a:t>Corrélation Essais-Calculs à partir des données macroscopiques</a:t>
            </a:r>
          </a:p>
        </p:txBody>
      </p:sp>
      <p:sp>
        <p:nvSpPr>
          <p:cNvPr id="38"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grpSp>
        <p:nvGrpSpPr>
          <p:cNvPr id="39" name="Groupe 38"/>
          <p:cNvGrpSpPr/>
          <p:nvPr/>
        </p:nvGrpSpPr>
        <p:grpSpPr>
          <a:xfrm>
            <a:off x="-92236" y="844041"/>
            <a:ext cx="1374645" cy="4431956"/>
            <a:chOff x="-92236" y="844041"/>
            <a:chExt cx="1374645" cy="4431956"/>
          </a:xfrm>
        </p:grpSpPr>
        <p:grpSp>
          <p:nvGrpSpPr>
            <p:cNvPr id="40" name="Group 15"/>
            <p:cNvGrpSpPr/>
            <p:nvPr/>
          </p:nvGrpSpPr>
          <p:grpSpPr>
            <a:xfrm>
              <a:off x="-92236" y="844041"/>
              <a:ext cx="1374645" cy="3371840"/>
              <a:chOff x="-93957" y="443991"/>
              <a:chExt cx="1037291" cy="3176049"/>
            </a:xfrm>
          </p:grpSpPr>
          <p:sp>
            <p:nvSpPr>
              <p:cNvPr id="42" name="TextBox 16"/>
              <p:cNvSpPr txBox="1"/>
              <p:nvPr/>
            </p:nvSpPr>
            <p:spPr>
              <a:xfrm>
                <a:off x="20601" y="443991"/>
                <a:ext cx="825389" cy="289905"/>
              </a:xfrm>
              <a:prstGeom prst="rect">
                <a:avLst/>
              </a:prstGeom>
              <a:noFill/>
            </p:spPr>
            <p:txBody>
              <a:bodyPr wrap="none" rtlCol="0">
                <a:spAutoFit/>
              </a:bodyPr>
              <a:lstStyle/>
              <a:p>
                <a:pPr algn="ctr"/>
                <a:r>
                  <a:rPr lang="fr-FR" sz="1350" dirty="0">
                    <a:solidFill>
                      <a:schemeClr val="bg1">
                        <a:alpha val="35000"/>
                      </a:schemeClr>
                    </a:solidFill>
                    <a:effectLst>
                      <a:outerShdw dist="50800" sx="1000" sy="1000" algn="ctr" rotWithShape="0">
                        <a:srgbClr val="000000"/>
                      </a:outerShdw>
                    </a:effectLst>
                  </a:rPr>
                  <a:t>Introduction</a:t>
                </a:r>
              </a:p>
            </p:txBody>
          </p:sp>
          <p:sp>
            <p:nvSpPr>
              <p:cNvPr id="44" name="TextBox 18"/>
              <p:cNvSpPr txBox="1"/>
              <p:nvPr/>
            </p:nvSpPr>
            <p:spPr>
              <a:xfrm>
                <a:off x="-63553" y="1108949"/>
                <a:ext cx="977394" cy="478343"/>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Présentation de la loi DD-CFC</a:t>
                </a:r>
              </a:p>
            </p:txBody>
          </p:sp>
          <p:sp>
            <p:nvSpPr>
              <p:cNvPr id="45" name="TextBox 19"/>
              <p:cNvSpPr txBox="1"/>
              <p:nvPr/>
            </p:nvSpPr>
            <p:spPr>
              <a:xfrm>
                <a:off x="-68492" y="1918061"/>
                <a:ext cx="1003572"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Implémentation et validation du comportement</a:t>
                </a:r>
              </a:p>
            </p:txBody>
          </p:sp>
          <p:sp>
            <p:nvSpPr>
              <p:cNvPr id="47" name="TextBox 22"/>
              <p:cNvSpPr txBox="1"/>
              <p:nvPr/>
            </p:nvSpPr>
            <p:spPr>
              <a:xfrm>
                <a:off x="-93957" y="2946011"/>
                <a:ext cx="1037291"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alpha val="59000"/>
                        </a:srgbClr>
                      </a:outerShdw>
                    </a:effectLst>
                  </a:rPr>
                  <a:t>Diagnostic de l’intégration du comportement</a:t>
                </a:r>
              </a:p>
            </p:txBody>
          </p:sp>
        </p:grpSp>
        <p:sp>
          <p:nvSpPr>
            <p:cNvPr id="41" name="TextBox 64"/>
            <p:cNvSpPr txBox="1"/>
            <p:nvPr/>
          </p:nvSpPr>
          <p:spPr>
            <a:xfrm>
              <a:off x="-62178" y="4560416"/>
              <a:ext cx="1334931" cy="715581"/>
            </a:xfrm>
            <a:prstGeom prst="rect">
              <a:avLst/>
            </a:prstGeom>
            <a:noFill/>
          </p:spPr>
          <p:txBody>
            <a:bodyPr wrap="square" rtlCol="0">
              <a:spAutoFit/>
            </a:bodyPr>
            <a:lstStyle/>
            <a:p>
              <a:pPr algn="ctr"/>
              <a:r>
                <a:rPr lang="fr-FR" sz="1350" dirty="0">
                  <a:solidFill>
                    <a:schemeClr val="bg1"/>
                  </a:solidFill>
                  <a:effectLst>
                    <a:outerShdw dist="50800" sx="1000" sy="1000" algn="ctr" rotWithShape="0">
                      <a:srgbClr val="000000">
                        <a:alpha val="59000"/>
                      </a:srgbClr>
                    </a:outerShdw>
                  </a:effectLst>
                </a:rPr>
                <a:t>Caractérisation expérimentale et Simulation</a:t>
              </a:r>
            </a:p>
          </p:txBody>
        </p:sp>
      </p:grpSp>
      <p:sp>
        <p:nvSpPr>
          <p:cNvPr id="35" name="TextBox 53">
            <a:extLst>
              <a:ext uri="{FF2B5EF4-FFF2-40B4-BE49-F238E27FC236}">
                <a16:creationId xmlns="" xmlns:a16="http://schemas.microsoft.com/office/drawing/2014/main" id="{7562987E-7FA9-4C32-A555-8929AB617E7D}"/>
              </a:ext>
            </a:extLst>
          </p:cNvPr>
          <p:cNvSpPr txBox="1"/>
          <p:nvPr/>
        </p:nvSpPr>
        <p:spPr>
          <a:xfrm>
            <a:off x="7808778" y="1585799"/>
            <a:ext cx="4182425" cy="1554272"/>
          </a:xfrm>
          <a:prstGeom prst="rect">
            <a:avLst/>
          </a:prstGeom>
          <a:noFill/>
        </p:spPr>
        <p:txBody>
          <a:bodyPr wrap="square" rtlCol="0">
            <a:spAutoFit/>
          </a:bodyPr>
          <a:lstStyle/>
          <a:p>
            <a:pPr marL="285750" indent="-285750">
              <a:buFont typeface="Arial" panose="020B0604020202020204" pitchFamily="34" charset="0"/>
              <a:buChar char="•"/>
            </a:pPr>
            <a:r>
              <a:rPr lang="fr-FR" sz="1700" dirty="0">
                <a:solidFill>
                  <a:srgbClr val="494949"/>
                </a:solidFill>
              </a:rPr>
              <a:t>Simulation de la loi DD-CFC réalisée avec les paramètres </a:t>
            </a:r>
            <a:r>
              <a:rPr lang="fr-FR" sz="1700" dirty="0" smtClean="0">
                <a:solidFill>
                  <a:srgbClr val="494949"/>
                </a:solidFill>
              </a:rPr>
              <a:t>identifiés (MMC).</a:t>
            </a:r>
            <a:endParaRPr lang="fr-FR" sz="1700" dirty="0">
              <a:solidFill>
                <a:srgbClr val="494949"/>
              </a:solidFill>
            </a:endParaRPr>
          </a:p>
          <a:p>
            <a:pPr marL="285750" indent="-285750">
              <a:buFont typeface="Arial" panose="020B0604020202020204" pitchFamily="34" charset="0"/>
              <a:buChar char="•"/>
            </a:pPr>
            <a:endParaRPr lang="fr-FR" sz="1000" dirty="0">
              <a:solidFill>
                <a:srgbClr val="494949"/>
              </a:solidFill>
            </a:endParaRPr>
          </a:p>
          <a:p>
            <a:pPr marL="285750" indent="-285750">
              <a:buFont typeface="Arial" panose="020B0604020202020204" pitchFamily="34" charset="0"/>
              <a:buChar char="•"/>
            </a:pPr>
            <a:r>
              <a:rPr lang="fr-FR" sz="1700" dirty="0">
                <a:solidFill>
                  <a:srgbClr val="494949"/>
                </a:solidFill>
              </a:rPr>
              <a:t>Comparaison réponse mécanique donnée par la loi empirique de Meric-Cailletaud et la loi physique DD-CFC.</a:t>
            </a:r>
            <a:endParaRPr lang="en-GB" sz="1700" dirty="0">
              <a:solidFill>
                <a:srgbClr val="494949"/>
              </a:solidFill>
            </a:endParaRPr>
          </a:p>
        </p:txBody>
      </p:sp>
      <p:sp>
        <p:nvSpPr>
          <p:cNvPr id="36" name="TextBox 53">
            <a:extLst>
              <a:ext uri="{FF2B5EF4-FFF2-40B4-BE49-F238E27FC236}">
                <a16:creationId xmlns="" xmlns:a16="http://schemas.microsoft.com/office/drawing/2014/main" id="{7562987E-7FA9-4C32-A555-8929AB617E7D}"/>
              </a:ext>
            </a:extLst>
          </p:cNvPr>
          <p:cNvSpPr txBox="1"/>
          <p:nvPr/>
        </p:nvSpPr>
        <p:spPr>
          <a:xfrm>
            <a:off x="7870456" y="3654816"/>
            <a:ext cx="4120748" cy="1292662"/>
          </a:xfrm>
          <a:prstGeom prst="rect">
            <a:avLst/>
          </a:prstGeom>
          <a:noFill/>
        </p:spPr>
        <p:txBody>
          <a:bodyPr wrap="square" rtlCol="0">
            <a:spAutoFit/>
          </a:bodyPr>
          <a:lstStyle/>
          <a:p>
            <a:pPr marL="285750" indent="-285750">
              <a:buFont typeface="Wingdings" panose="05000000000000000000" pitchFamily="2" charset="2"/>
              <a:buChar char="à"/>
            </a:pPr>
            <a:r>
              <a:rPr lang="fr-FR" sz="1700" dirty="0" smtClean="0">
                <a:solidFill>
                  <a:srgbClr val="494949"/>
                </a:solidFill>
                <a:sym typeface="Wingdings" panose="05000000000000000000" pitchFamily="2" charset="2"/>
              </a:rPr>
              <a:t>Paramètres </a:t>
            </a:r>
            <a:r>
              <a:rPr lang="fr-FR" sz="1700" dirty="0">
                <a:solidFill>
                  <a:srgbClr val="494949"/>
                </a:solidFill>
                <a:sym typeface="Wingdings" panose="05000000000000000000" pitchFamily="2" charset="2"/>
              </a:rPr>
              <a:t>ajustés : </a:t>
            </a:r>
            <a:endParaRPr lang="fr-FR" sz="1700" dirty="0" smtClean="0">
              <a:solidFill>
                <a:srgbClr val="494949"/>
              </a:solidFill>
              <a:sym typeface="Wingdings" panose="05000000000000000000" pitchFamily="2" charset="2"/>
            </a:endParaRPr>
          </a:p>
          <a:p>
            <a:pPr marL="285750" indent="-285750">
              <a:buFontTx/>
              <a:buChar char="-"/>
            </a:pPr>
            <a:r>
              <a:rPr lang="fr-FR" sz="1700" dirty="0" smtClean="0">
                <a:solidFill>
                  <a:srgbClr val="494949"/>
                </a:solidFill>
                <a:sym typeface="Wingdings" panose="05000000000000000000" pitchFamily="2" charset="2"/>
              </a:rPr>
              <a:t>Densité </a:t>
            </a:r>
            <a:r>
              <a:rPr lang="fr-FR" sz="1700" dirty="0">
                <a:solidFill>
                  <a:srgbClr val="494949"/>
                </a:solidFill>
                <a:sym typeface="Wingdings" panose="05000000000000000000" pitchFamily="2" charset="2"/>
              </a:rPr>
              <a:t>de </a:t>
            </a:r>
            <a:r>
              <a:rPr lang="fr-FR" sz="1700" dirty="0" smtClean="0">
                <a:solidFill>
                  <a:srgbClr val="494949"/>
                </a:solidFill>
                <a:sym typeface="Wingdings" panose="05000000000000000000" pitchFamily="2" charset="2"/>
              </a:rPr>
              <a:t>dislocations initiale</a:t>
            </a:r>
          </a:p>
          <a:p>
            <a:pPr marL="285750" indent="-285750">
              <a:buFontTx/>
              <a:buChar char="-"/>
            </a:pPr>
            <a:r>
              <a:rPr lang="fr-FR" sz="1700" dirty="0">
                <a:solidFill>
                  <a:srgbClr val="494949"/>
                </a:solidFill>
                <a:sym typeface="Wingdings" panose="05000000000000000000" pitchFamily="2" charset="2"/>
              </a:rPr>
              <a:t>P</a:t>
            </a:r>
            <a:r>
              <a:rPr lang="fr-FR" sz="1700" dirty="0" smtClean="0">
                <a:solidFill>
                  <a:srgbClr val="494949"/>
                </a:solidFill>
                <a:sym typeface="Wingdings" panose="05000000000000000000" pitchFamily="2" charset="2"/>
              </a:rPr>
              <a:t>aramètres d’élasticité (fonction de l’orientation du cristal)</a:t>
            </a:r>
            <a:endParaRPr lang="fr-FR" sz="1700" dirty="0">
              <a:solidFill>
                <a:srgbClr val="494949"/>
              </a:solidFill>
            </a:endParaRPr>
          </a:p>
          <a:p>
            <a:pPr marL="285750" indent="-285750">
              <a:buFont typeface="Arial" panose="020B0604020202020204" pitchFamily="34" charset="0"/>
              <a:buChar char="•"/>
            </a:pPr>
            <a:endParaRPr lang="fr-FR" sz="1000" dirty="0">
              <a:solidFill>
                <a:srgbClr val="494949"/>
              </a:solidFill>
            </a:endParaRPr>
          </a:p>
        </p:txBody>
      </p:sp>
      <p:sp>
        <p:nvSpPr>
          <p:cNvPr id="37" name="TextBox 17"/>
          <p:cNvSpPr txBox="1"/>
          <p:nvPr/>
        </p:nvSpPr>
        <p:spPr>
          <a:xfrm>
            <a:off x="-23810" y="5617449"/>
            <a:ext cx="1272721" cy="300082"/>
          </a:xfrm>
          <a:prstGeom prst="rect">
            <a:avLst/>
          </a:prstGeom>
          <a:noFill/>
        </p:spPr>
        <p:txBody>
          <a:bodyPr wrap="none" rtlCol="0">
            <a:spAutoFit/>
          </a:bodyPr>
          <a:lstStyle/>
          <a:p>
            <a:r>
              <a:rPr lang="fr-FR" sz="1350" dirty="0">
                <a:solidFill>
                  <a:schemeClr val="bg1">
                    <a:alpha val="35000"/>
                  </a:schemeClr>
                </a:solidFill>
                <a:effectLst>
                  <a:outerShdw dist="50800" sx="1000" sy="1000" algn="ctr" rotWithShape="0">
                    <a:srgbClr val="000000"/>
                  </a:outerShdw>
                </a:effectLst>
              </a:rPr>
              <a:t>Bilan de l’étude</a:t>
            </a:r>
          </a:p>
        </p:txBody>
      </p:sp>
      <p:pic>
        <p:nvPicPr>
          <p:cNvPr id="2" name="Imag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96232" y="1243698"/>
            <a:ext cx="6429646" cy="4822235"/>
          </a:xfrm>
          <a:prstGeom prst="rect">
            <a:avLst/>
          </a:prstGeom>
        </p:spPr>
      </p:pic>
    </p:spTree>
    <p:extLst>
      <p:ext uri="{BB962C8B-B14F-4D97-AF65-F5344CB8AC3E}">
        <p14:creationId xmlns:p14="http://schemas.microsoft.com/office/powerpoint/2010/main" val="44199385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25</a:t>
            </a:fld>
            <a:endParaRPr lang="fr-FR" sz="1500" dirty="0">
              <a:solidFill>
                <a:schemeClr val="tx1">
                  <a:lumMod val="65000"/>
                  <a:lumOff val="35000"/>
                </a:schemeClr>
              </a:solidFill>
            </a:endParaRPr>
          </a:p>
        </p:txBody>
      </p:sp>
      <p:pic>
        <p:nvPicPr>
          <p:cNvPr id="16" name="Image 4"/>
          <p:cNvPicPr/>
          <p:nvPr/>
        </p:nvPicPr>
        <p:blipFill>
          <a:blip r:embed="rId3"/>
          <a:stretch/>
        </p:blipFill>
        <p:spPr>
          <a:xfrm>
            <a:off x="9028553" y="6310489"/>
            <a:ext cx="1067625" cy="443553"/>
          </a:xfrm>
          <a:prstGeom prst="rect">
            <a:avLst/>
          </a:prstGeom>
          <a:ln>
            <a:noFill/>
          </a:ln>
        </p:spPr>
      </p:pic>
      <p:pic>
        <p:nvPicPr>
          <p:cNvPr id="17" name="Image 5"/>
          <p:cNvPicPr/>
          <p:nvPr/>
        </p:nvPicPr>
        <p:blipFill>
          <a:blip r:embed="rId4"/>
          <a:stretch/>
        </p:blipFill>
        <p:spPr>
          <a:xfrm>
            <a:off x="10247931" y="6343350"/>
            <a:ext cx="840137" cy="377829"/>
          </a:xfrm>
          <a:prstGeom prst="rect">
            <a:avLst/>
          </a:prstGeom>
          <a:ln>
            <a:noFill/>
          </a:ln>
        </p:spPr>
      </p:pic>
      <p:sp>
        <p:nvSpPr>
          <p:cNvPr id="18" name="Title 1"/>
          <p:cNvSpPr txBox="1">
            <a:spLocks/>
          </p:cNvSpPr>
          <p:nvPr/>
        </p:nvSpPr>
        <p:spPr>
          <a:xfrm>
            <a:off x="1198698" y="58543"/>
            <a:ext cx="3922160" cy="422346"/>
          </a:xfrm>
          <a:prstGeom prst="rect">
            <a:avLst/>
          </a:prstGeom>
        </p:spPr>
        <p:txBody>
          <a:bodyPr vert="horz" lIns="91440" tIns="45720" rIns="91440" bIns="45720" rtlCol="0" anchor="b">
            <a:normAutofit fontScale="4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b="1" dirty="0">
                <a:solidFill>
                  <a:schemeClr val="bg1"/>
                </a:solidFill>
              </a:rPr>
              <a:t>Conclusion - Perspectives</a:t>
            </a:r>
          </a:p>
        </p:txBody>
      </p:sp>
      <p:sp>
        <p:nvSpPr>
          <p:cNvPr id="21"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grpSp>
        <p:nvGrpSpPr>
          <p:cNvPr id="24" name="Group 15"/>
          <p:cNvGrpSpPr/>
          <p:nvPr/>
        </p:nvGrpSpPr>
        <p:grpSpPr>
          <a:xfrm>
            <a:off x="-92236" y="1549991"/>
            <a:ext cx="1374645" cy="3728572"/>
            <a:chOff x="-93957" y="1108949"/>
            <a:chExt cx="1037291" cy="3512066"/>
          </a:xfrm>
        </p:grpSpPr>
        <p:sp>
          <p:nvSpPr>
            <p:cNvPr id="29" name="TextBox 18"/>
            <p:cNvSpPr txBox="1"/>
            <p:nvPr/>
          </p:nvSpPr>
          <p:spPr>
            <a:xfrm>
              <a:off x="-63553" y="1108949"/>
              <a:ext cx="977394" cy="478343"/>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Présentation de la loi DD-CFC</a:t>
              </a:r>
            </a:p>
          </p:txBody>
        </p:sp>
        <p:sp>
          <p:nvSpPr>
            <p:cNvPr id="30" name="TextBox 19"/>
            <p:cNvSpPr txBox="1"/>
            <p:nvPr/>
          </p:nvSpPr>
          <p:spPr>
            <a:xfrm>
              <a:off x="-68492" y="1918061"/>
              <a:ext cx="1003572"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Implémentation et validation du comportement</a:t>
              </a:r>
            </a:p>
          </p:txBody>
        </p:sp>
        <p:sp>
          <p:nvSpPr>
            <p:cNvPr id="31" name="TextBox 20"/>
            <p:cNvSpPr txBox="1"/>
            <p:nvPr/>
          </p:nvSpPr>
          <p:spPr>
            <a:xfrm>
              <a:off x="-55402" y="3946985"/>
              <a:ext cx="977394" cy="674030"/>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Caractérisation expérimentale et Simulation </a:t>
              </a:r>
            </a:p>
          </p:txBody>
        </p:sp>
        <p:sp>
          <p:nvSpPr>
            <p:cNvPr id="33" name="TextBox 22"/>
            <p:cNvSpPr txBox="1"/>
            <p:nvPr/>
          </p:nvSpPr>
          <p:spPr>
            <a:xfrm>
              <a:off x="-93957" y="2946011"/>
              <a:ext cx="1037291"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alpha val="59000"/>
                      </a:srgbClr>
                    </a:outerShdw>
                  </a:effectLst>
                </a:rPr>
                <a:t>Diagnostic de l’intégration du comportement</a:t>
              </a:r>
            </a:p>
          </p:txBody>
        </p:sp>
      </p:grpSp>
      <p:sp>
        <p:nvSpPr>
          <p:cNvPr id="23" name="TextBox 17"/>
          <p:cNvSpPr txBox="1"/>
          <p:nvPr/>
        </p:nvSpPr>
        <p:spPr>
          <a:xfrm>
            <a:off x="81675" y="845576"/>
            <a:ext cx="1061894" cy="300082"/>
          </a:xfrm>
          <a:prstGeom prst="rect">
            <a:avLst/>
          </a:prstGeom>
          <a:noFill/>
        </p:spPr>
        <p:txBody>
          <a:bodyPr wrap="none" rtlCol="0">
            <a:spAutoFit/>
          </a:bodyPr>
          <a:lstStyle/>
          <a:p>
            <a:r>
              <a:rPr lang="fr-FR" sz="1350" dirty="0">
                <a:solidFill>
                  <a:schemeClr val="bg1">
                    <a:alpha val="35000"/>
                  </a:schemeClr>
                </a:solidFill>
                <a:effectLst>
                  <a:outerShdw dist="50800" sx="1000" sy="1000" algn="ctr" rotWithShape="0">
                    <a:srgbClr val="000000"/>
                  </a:outerShdw>
                </a:effectLst>
              </a:rPr>
              <a:t>Introduction</a:t>
            </a:r>
          </a:p>
        </p:txBody>
      </p:sp>
      <p:sp>
        <p:nvSpPr>
          <p:cNvPr id="25" name="Rectangle à coins arrondis 24"/>
          <p:cNvSpPr/>
          <p:nvPr/>
        </p:nvSpPr>
        <p:spPr>
          <a:xfrm>
            <a:off x="1051266" y="104074"/>
            <a:ext cx="10854054" cy="6690893"/>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v"/>
            </a:pPr>
            <a:r>
              <a:rPr lang="fr-FR" b="1" dirty="0">
                <a:solidFill>
                  <a:schemeClr val="tx1"/>
                </a:solidFill>
                <a:latin typeface="Times New Roman" panose="02020603050405020304" pitchFamily="18" charset="0"/>
                <a:cs typeface="Times New Roman" panose="02020603050405020304" pitchFamily="18" charset="0"/>
              </a:rPr>
              <a:t>Objectifs atteints : </a:t>
            </a:r>
          </a:p>
          <a:p>
            <a:endParaRPr lang="fr-FR" sz="800" dirty="0">
              <a:solidFill>
                <a:schemeClr val="tx1"/>
              </a:solidFill>
              <a:latin typeface="Times New Roman" panose="02020603050405020304" pitchFamily="18" charset="0"/>
              <a:cs typeface="Times New Roman" panose="02020603050405020304" pitchFamily="18" charset="0"/>
            </a:endParaRPr>
          </a:p>
          <a:p>
            <a:r>
              <a:rPr lang="fr-FR" dirty="0">
                <a:solidFill>
                  <a:schemeClr val="tx1"/>
                </a:solidFill>
                <a:latin typeface="Times New Roman" panose="02020603050405020304" pitchFamily="18" charset="0"/>
                <a:cs typeface="Times New Roman" panose="02020603050405020304" pitchFamily="18" charset="0"/>
              </a:rPr>
              <a:t>        1. Amélioration de l’implémentation du modèle de plasticité cristalline DD-CFC.</a:t>
            </a:r>
          </a:p>
          <a:p>
            <a:pPr marL="1200150" lvl="2" indent="-285750">
              <a:buFontTx/>
              <a:buChar char="-"/>
            </a:pPr>
            <a:r>
              <a:rPr lang="fr-FR" dirty="0">
                <a:solidFill>
                  <a:schemeClr val="tx1"/>
                </a:solidFill>
                <a:latin typeface="Times New Roman" panose="02020603050405020304" pitchFamily="18" charset="0"/>
                <a:cs typeface="Times New Roman" panose="02020603050405020304" pitchFamily="18" charset="0"/>
              </a:rPr>
              <a:t>Calcul et programmation de la matrice jacobienne analytique.</a:t>
            </a:r>
          </a:p>
          <a:p>
            <a:pPr marL="1200150" lvl="2" indent="-285750">
              <a:buFontTx/>
              <a:buChar char="-"/>
            </a:pPr>
            <a:r>
              <a:rPr lang="fr-FR" dirty="0">
                <a:solidFill>
                  <a:schemeClr val="tx1"/>
                </a:solidFill>
                <a:latin typeface="Times New Roman" panose="02020603050405020304" pitchFamily="18" charset="0"/>
                <a:cs typeface="Times New Roman" panose="02020603050405020304" pitchFamily="18" charset="0"/>
              </a:rPr>
              <a:t>Validation de l’implémentation réalisée sur un point matériel.</a:t>
            </a:r>
          </a:p>
          <a:p>
            <a:pPr lvl="1"/>
            <a:endParaRPr lang="fr-FR" sz="1000" dirty="0">
              <a:solidFill>
                <a:schemeClr val="tx1"/>
              </a:solidFill>
              <a:latin typeface="Times New Roman" panose="02020603050405020304" pitchFamily="18" charset="0"/>
              <a:cs typeface="Times New Roman" panose="02020603050405020304" pitchFamily="18" charset="0"/>
            </a:endParaRPr>
          </a:p>
          <a:p>
            <a:r>
              <a:rPr lang="fr-FR" dirty="0">
                <a:solidFill>
                  <a:schemeClr val="tx1"/>
                </a:solidFill>
                <a:latin typeface="Times New Roman" panose="02020603050405020304" pitchFamily="18" charset="0"/>
                <a:cs typeface="Times New Roman" panose="02020603050405020304" pitchFamily="18" charset="0"/>
              </a:rPr>
              <a:t>        2. Diagnostic des anomalies du calcul numérique dans l’intégration du comportement.</a:t>
            </a:r>
          </a:p>
          <a:p>
            <a:pPr marL="1200150" lvl="2" indent="-285750">
              <a:buFontTx/>
              <a:buChar char="-"/>
            </a:pPr>
            <a:r>
              <a:rPr lang="fr-FR" dirty="0">
                <a:solidFill>
                  <a:schemeClr val="tx1"/>
                </a:solidFill>
                <a:latin typeface="Times New Roman" panose="02020603050405020304" pitchFamily="18" charset="0"/>
                <a:cs typeface="Times New Roman" panose="02020603050405020304" pitchFamily="18" charset="0"/>
              </a:rPr>
              <a:t>Identification de la cause de l’anomalie.</a:t>
            </a:r>
          </a:p>
          <a:p>
            <a:pPr marL="1200150" lvl="2" indent="-285750">
              <a:buFontTx/>
              <a:buChar char="-"/>
            </a:pPr>
            <a:r>
              <a:rPr lang="fr-FR" dirty="0" smtClean="0">
                <a:solidFill>
                  <a:schemeClr val="tx1"/>
                </a:solidFill>
                <a:latin typeface="Times New Roman" panose="02020603050405020304" pitchFamily="18" charset="0"/>
                <a:cs typeface="Times New Roman" panose="02020603050405020304" pitchFamily="18" charset="0"/>
              </a:rPr>
              <a:t>Méthode </a:t>
            </a:r>
            <a:r>
              <a:rPr lang="fr-FR" dirty="0">
                <a:solidFill>
                  <a:schemeClr val="tx1"/>
                </a:solidFill>
                <a:latin typeface="Times New Roman" panose="02020603050405020304" pitchFamily="18" charset="0"/>
                <a:cs typeface="Times New Roman" panose="02020603050405020304" pitchFamily="18" charset="0"/>
              </a:rPr>
              <a:t>permettant la gestion de </a:t>
            </a:r>
            <a:r>
              <a:rPr lang="fr-FR" dirty="0" smtClean="0">
                <a:solidFill>
                  <a:schemeClr val="tx1"/>
                </a:solidFill>
                <a:latin typeface="Times New Roman" panose="02020603050405020304" pitchFamily="18" charset="0"/>
                <a:cs typeface="Times New Roman" panose="02020603050405020304" pitchFamily="18" charset="0"/>
              </a:rPr>
              <a:t>l’activation </a:t>
            </a:r>
            <a:r>
              <a:rPr lang="fr-FR" dirty="0">
                <a:solidFill>
                  <a:schemeClr val="tx1"/>
                </a:solidFill>
                <a:latin typeface="Times New Roman" panose="02020603050405020304" pitchFamily="18" charset="0"/>
                <a:cs typeface="Times New Roman" panose="02020603050405020304" pitchFamily="18" charset="0"/>
              </a:rPr>
              <a:t>des systèmes de glissement.</a:t>
            </a:r>
          </a:p>
          <a:p>
            <a:pPr marL="1200150" lvl="2" indent="-285750">
              <a:buFontTx/>
              <a:buChar char="-"/>
            </a:pPr>
            <a:endParaRPr lang="fr-FR" sz="1000" dirty="0">
              <a:solidFill>
                <a:schemeClr val="tx1"/>
              </a:solidFill>
              <a:latin typeface="Times New Roman" panose="02020603050405020304" pitchFamily="18" charset="0"/>
              <a:cs typeface="Times New Roman" panose="02020603050405020304" pitchFamily="18" charset="0"/>
            </a:endParaRPr>
          </a:p>
          <a:p>
            <a:r>
              <a:rPr lang="fr-FR" dirty="0">
                <a:solidFill>
                  <a:schemeClr val="tx1"/>
                </a:solidFill>
                <a:latin typeface="Times New Roman" panose="02020603050405020304" pitchFamily="18" charset="0"/>
                <a:cs typeface="Times New Roman" panose="02020603050405020304" pitchFamily="18" charset="0"/>
              </a:rPr>
              <a:t>        3. Développement d’un modèle EF représentatif de l’essai de traction </a:t>
            </a:r>
            <a:r>
              <a:rPr lang="fr-FR" i="1" dirty="0">
                <a:solidFill>
                  <a:schemeClr val="tx1"/>
                </a:solidFill>
                <a:latin typeface="Times New Roman" panose="02020603050405020304" pitchFamily="18" charset="0"/>
                <a:cs typeface="Times New Roman" panose="02020603050405020304" pitchFamily="18" charset="0"/>
              </a:rPr>
              <a:t>in-situ</a:t>
            </a:r>
            <a:r>
              <a:rPr lang="fr-FR" dirty="0">
                <a:solidFill>
                  <a:schemeClr val="tx1"/>
                </a:solidFill>
                <a:latin typeface="Times New Roman" panose="02020603050405020304" pitchFamily="18" charset="0"/>
                <a:cs typeface="Times New Roman" panose="02020603050405020304" pitchFamily="18" charset="0"/>
              </a:rPr>
              <a:t>.</a:t>
            </a:r>
          </a:p>
          <a:p>
            <a:pPr marL="1200150" lvl="2" indent="-285750">
              <a:buFontTx/>
              <a:buChar char="-"/>
            </a:pPr>
            <a:r>
              <a:rPr lang="fr-FR" dirty="0">
                <a:solidFill>
                  <a:schemeClr val="tx1"/>
                </a:solidFill>
                <a:latin typeface="Times New Roman" panose="02020603050405020304" pitchFamily="18" charset="0"/>
                <a:cs typeface="Times New Roman" panose="02020603050405020304" pitchFamily="18" charset="0"/>
              </a:rPr>
              <a:t>Recalage des premiers paramètres réalisés sur les courbes macroscopiques.</a:t>
            </a:r>
          </a:p>
          <a:p>
            <a:pPr marL="1200150" lvl="2" indent="-285750">
              <a:buFontTx/>
              <a:buChar char="-"/>
            </a:pPr>
            <a:r>
              <a:rPr lang="fr-FR" dirty="0">
                <a:solidFill>
                  <a:schemeClr val="tx1"/>
                </a:solidFill>
                <a:latin typeface="Times New Roman" panose="02020603050405020304" pitchFamily="18" charset="0"/>
                <a:cs typeface="Times New Roman" panose="02020603050405020304" pitchFamily="18" charset="0"/>
              </a:rPr>
              <a:t>Comparaison du champ de déformation expérimental-numérique </a:t>
            </a:r>
            <a:r>
              <a:rPr lang="fr-FR" b="1" dirty="0">
                <a:solidFill>
                  <a:srgbClr val="C00000"/>
                </a:solidFill>
                <a:latin typeface="Times New Roman" panose="02020603050405020304" pitchFamily="18" charset="0"/>
                <a:cs typeface="Times New Roman" panose="02020603050405020304" pitchFamily="18" charset="0"/>
              </a:rPr>
              <a:t>à venir. </a:t>
            </a:r>
            <a:endParaRPr lang="fr-FR" dirty="0">
              <a:solidFill>
                <a:schemeClr val="tx1"/>
              </a:solidFill>
              <a:latin typeface="Times New Roman" panose="02020603050405020304" pitchFamily="18" charset="0"/>
              <a:cs typeface="Times New Roman" panose="02020603050405020304" pitchFamily="18" charset="0"/>
            </a:endParaRPr>
          </a:p>
          <a:p>
            <a:endParaRPr lang="fr-FR" sz="1000" dirty="0">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fr-FR" b="1" dirty="0" smtClean="0">
                <a:solidFill>
                  <a:schemeClr val="tx1"/>
                </a:solidFill>
                <a:latin typeface="Times New Roman" panose="02020603050405020304" pitchFamily="18" charset="0"/>
                <a:cs typeface="Times New Roman" panose="02020603050405020304" pitchFamily="18" charset="0"/>
              </a:rPr>
              <a:t>Objectifs futurs :</a:t>
            </a:r>
            <a:endParaRPr lang="fr-FR" b="1" dirty="0">
              <a:solidFill>
                <a:schemeClr val="tx1"/>
              </a:solidFill>
              <a:latin typeface="Times New Roman" panose="02020603050405020304" pitchFamily="18" charset="0"/>
              <a:cs typeface="Times New Roman" panose="02020603050405020304" pitchFamily="18" charset="0"/>
            </a:endParaRPr>
          </a:p>
          <a:p>
            <a:endParaRPr lang="fr-FR" sz="700" b="1" dirty="0">
              <a:solidFill>
                <a:schemeClr val="tx1"/>
              </a:solidFill>
              <a:latin typeface="Times New Roman" panose="02020603050405020304" pitchFamily="18" charset="0"/>
              <a:cs typeface="Times New Roman" panose="02020603050405020304" pitchFamily="18" charset="0"/>
            </a:endParaRPr>
          </a:p>
          <a:p>
            <a:pPr marL="1200150" lvl="2" indent="-285750">
              <a:buFontTx/>
              <a:buChar char="-"/>
            </a:pPr>
            <a:r>
              <a:rPr lang="fr-FR" dirty="0" smtClean="0">
                <a:solidFill>
                  <a:schemeClr val="tx1"/>
                </a:solidFill>
                <a:latin typeface="Times New Roman" panose="02020603050405020304" pitchFamily="18" charset="0"/>
                <a:cs typeface="Times New Roman" panose="02020603050405020304" pitchFamily="18" charset="0"/>
              </a:rPr>
              <a:t>Amélioration des temps de calculs.</a:t>
            </a:r>
            <a:endParaRPr lang="fr-FR" dirty="0">
              <a:solidFill>
                <a:schemeClr val="tx1"/>
              </a:solidFill>
              <a:latin typeface="Times New Roman" panose="02020603050405020304" pitchFamily="18" charset="0"/>
              <a:cs typeface="Times New Roman" panose="02020603050405020304" pitchFamily="18" charset="0"/>
            </a:endParaRPr>
          </a:p>
          <a:p>
            <a:pPr lvl="2"/>
            <a:endParaRPr lang="fr-FR" sz="1000" dirty="0">
              <a:solidFill>
                <a:schemeClr val="tx1"/>
              </a:solidFill>
              <a:latin typeface="Times New Roman" panose="02020603050405020304" pitchFamily="18" charset="0"/>
              <a:cs typeface="Times New Roman" panose="02020603050405020304" pitchFamily="18" charset="0"/>
            </a:endParaRPr>
          </a:p>
        </p:txBody>
      </p:sp>
      <p:sp>
        <p:nvSpPr>
          <p:cNvPr id="36" name="TextBox 64"/>
          <p:cNvSpPr txBox="1"/>
          <p:nvPr/>
        </p:nvSpPr>
        <p:spPr>
          <a:xfrm>
            <a:off x="-61951" y="5618158"/>
            <a:ext cx="1334931" cy="300082"/>
          </a:xfrm>
          <a:prstGeom prst="rect">
            <a:avLst/>
          </a:prstGeom>
          <a:noFill/>
        </p:spPr>
        <p:txBody>
          <a:bodyPr wrap="square" rtlCol="0">
            <a:spAutoFit/>
          </a:bodyPr>
          <a:lstStyle/>
          <a:p>
            <a:pPr algn="ctr"/>
            <a:r>
              <a:rPr lang="fr-FR" sz="1350" dirty="0">
                <a:solidFill>
                  <a:schemeClr val="bg1"/>
                </a:solidFill>
                <a:effectLst>
                  <a:outerShdw dist="50800" sx="1000" sy="1000" algn="ctr" rotWithShape="0">
                    <a:srgbClr val="000000">
                      <a:alpha val="59000"/>
                    </a:srgbClr>
                  </a:outerShdw>
                </a:effectLst>
              </a:rPr>
              <a:t>Bilan de l’étude</a:t>
            </a:r>
          </a:p>
        </p:txBody>
      </p:sp>
    </p:spTree>
    <p:extLst>
      <p:ext uri="{BB962C8B-B14F-4D97-AF65-F5344CB8AC3E}">
        <p14:creationId xmlns:p14="http://schemas.microsoft.com/office/powerpoint/2010/main" val="280180351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26</a:t>
            </a:fld>
            <a:endParaRPr lang="fr-FR" sz="1500" dirty="0">
              <a:solidFill>
                <a:schemeClr val="tx1">
                  <a:lumMod val="65000"/>
                  <a:lumOff val="35000"/>
                </a:schemeClr>
              </a:solidFill>
            </a:endParaRPr>
          </a:p>
        </p:txBody>
      </p:sp>
      <p:pic>
        <p:nvPicPr>
          <p:cNvPr id="16" name="Image 4"/>
          <p:cNvPicPr/>
          <p:nvPr/>
        </p:nvPicPr>
        <p:blipFill>
          <a:blip r:embed="rId3"/>
          <a:stretch/>
        </p:blipFill>
        <p:spPr>
          <a:xfrm>
            <a:off x="9028553" y="6310489"/>
            <a:ext cx="1067625" cy="443553"/>
          </a:xfrm>
          <a:prstGeom prst="rect">
            <a:avLst/>
          </a:prstGeom>
          <a:ln>
            <a:noFill/>
          </a:ln>
        </p:spPr>
      </p:pic>
      <p:pic>
        <p:nvPicPr>
          <p:cNvPr id="17" name="Image 5"/>
          <p:cNvPicPr/>
          <p:nvPr/>
        </p:nvPicPr>
        <p:blipFill>
          <a:blip r:embed="rId4"/>
          <a:stretch/>
        </p:blipFill>
        <p:spPr>
          <a:xfrm>
            <a:off x="10247931" y="6343350"/>
            <a:ext cx="840137" cy="377829"/>
          </a:xfrm>
          <a:prstGeom prst="rect">
            <a:avLst/>
          </a:prstGeom>
          <a:ln>
            <a:noFill/>
          </a:ln>
        </p:spPr>
      </p:pic>
      <p:sp>
        <p:nvSpPr>
          <p:cNvPr id="21"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grpSp>
        <p:nvGrpSpPr>
          <p:cNvPr id="24" name="Group 15"/>
          <p:cNvGrpSpPr/>
          <p:nvPr/>
        </p:nvGrpSpPr>
        <p:grpSpPr>
          <a:xfrm>
            <a:off x="-92236" y="1549991"/>
            <a:ext cx="1374645" cy="3728572"/>
            <a:chOff x="-93957" y="1108949"/>
            <a:chExt cx="1037291" cy="3512066"/>
          </a:xfrm>
        </p:grpSpPr>
        <p:sp>
          <p:nvSpPr>
            <p:cNvPr id="29" name="TextBox 18"/>
            <p:cNvSpPr txBox="1"/>
            <p:nvPr/>
          </p:nvSpPr>
          <p:spPr>
            <a:xfrm>
              <a:off x="-63553" y="1108949"/>
              <a:ext cx="977394" cy="478343"/>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Présentation de la loi DD-CFC</a:t>
              </a:r>
            </a:p>
          </p:txBody>
        </p:sp>
        <p:sp>
          <p:nvSpPr>
            <p:cNvPr id="30" name="TextBox 19"/>
            <p:cNvSpPr txBox="1"/>
            <p:nvPr/>
          </p:nvSpPr>
          <p:spPr>
            <a:xfrm>
              <a:off x="-68492" y="1918061"/>
              <a:ext cx="1003572"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Implémentation et validation du comportement</a:t>
              </a:r>
            </a:p>
          </p:txBody>
        </p:sp>
        <p:sp>
          <p:nvSpPr>
            <p:cNvPr id="31" name="TextBox 20"/>
            <p:cNvSpPr txBox="1"/>
            <p:nvPr/>
          </p:nvSpPr>
          <p:spPr>
            <a:xfrm>
              <a:off x="-55402" y="3946985"/>
              <a:ext cx="977394" cy="674030"/>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Caractérisation expérimentale et Simulation </a:t>
              </a:r>
            </a:p>
          </p:txBody>
        </p:sp>
        <p:sp>
          <p:nvSpPr>
            <p:cNvPr id="33" name="TextBox 22"/>
            <p:cNvSpPr txBox="1"/>
            <p:nvPr/>
          </p:nvSpPr>
          <p:spPr>
            <a:xfrm>
              <a:off x="-93957" y="2946011"/>
              <a:ext cx="1037291"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alpha val="59000"/>
                      </a:srgbClr>
                    </a:outerShdw>
                  </a:effectLst>
                </a:rPr>
                <a:t>Diagnostic de l’intégration du comportement</a:t>
              </a:r>
            </a:p>
          </p:txBody>
        </p:sp>
      </p:grpSp>
      <p:sp>
        <p:nvSpPr>
          <p:cNvPr id="23" name="TextBox 17"/>
          <p:cNvSpPr txBox="1"/>
          <p:nvPr/>
        </p:nvSpPr>
        <p:spPr>
          <a:xfrm>
            <a:off x="81675" y="845576"/>
            <a:ext cx="1061894" cy="300082"/>
          </a:xfrm>
          <a:prstGeom prst="rect">
            <a:avLst/>
          </a:prstGeom>
          <a:noFill/>
        </p:spPr>
        <p:txBody>
          <a:bodyPr wrap="none" rtlCol="0">
            <a:spAutoFit/>
          </a:bodyPr>
          <a:lstStyle/>
          <a:p>
            <a:r>
              <a:rPr lang="fr-FR" sz="1350" dirty="0">
                <a:solidFill>
                  <a:schemeClr val="bg1">
                    <a:alpha val="35000"/>
                  </a:schemeClr>
                </a:solidFill>
                <a:effectLst>
                  <a:outerShdw dist="50800" sx="1000" sy="1000" algn="ctr" rotWithShape="0">
                    <a:srgbClr val="000000"/>
                  </a:outerShdw>
                </a:effectLst>
              </a:rPr>
              <a:t>Introduction</a:t>
            </a:r>
          </a:p>
        </p:txBody>
      </p:sp>
      <p:sp>
        <p:nvSpPr>
          <p:cNvPr id="25" name="Rectangle à coins arrondis 24"/>
          <p:cNvSpPr/>
          <p:nvPr/>
        </p:nvSpPr>
        <p:spPr>
          <a:xfrm>
            <a:off x="1051266" y="104074"/>
            <a:ext cx="10854054" cy="6690893"/>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2"/>
            <a:r>
              <a:rPr lang="fr-FR" sz="9600" b="1" dirty="0" smtClean="0">
                <a:solidFill>
                  <a:srgbClr val="FF0000"/>
                </a:solidFill>
                <a:cs typeface="Times New Roman" panose="02020603050405020304" pitchFamily="18" charset="0"/>
              </a:rPr>
              <a:t>        MERCI</a:t>
            </a:r>
            <a:endParaRPr lang="fr-FR" sz="9600" b="1" dirty="0">
              <a:solidFill>
                <a:srgbClr val="FF0000"/>
              </a:solidFill>
              <a:cs typeface="Times New Roman" panose="02020603050405020304" pitchFamily="18" charset="0"/>
            </a:endParaRPr>
          </a:p>
        </p:txBody>
      </p:sp>
      <p:sp>
        <p:nvSpPr>
          <p:cNvPr id="36" name="TextBox 64"/>
          <p:cNvSpPr txBox="1"/>
          <p:nvPr/>
        </p:nvSpPr>
        <p:spPr>
          <a:xfrm>
            <a:off x="-61951" y="5618158"/>
            <a:ext cx="1334931" cy="300082"/>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Bilan de l’étude</a:t>
            </a:r>
          </a:p>
        </p:txBody>
      </p:sp>
    </p:spTree>
    <p:extLst>
      <p:ext uri="{BB962C8B-B14F-4D97-AF65-F5344CB8AC3E}">
        <p14:creationId xmlns:p14="http://schemas.microsoft.com/office/powerpoint/2010/main" val="70824896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3</a:t>
            </a:fld>
            <a:endParaRPr lang="fr-FR" sz="1500" dirty="0">
              <a:solidFill>
                <a:schemeClr val="tx1">
                  <a:lumMod val="65000"/>
                  <a:lumOff val="35000"/>
                </a:schemeClr>
              </a:solidFill>
            </a:endParaRPr>
          </a:p>
        </p:txBody>
      </p:sp>
      <p:pic>
        <p:nvPicPr>
          <p:cNvPr id="16" name="Image 4"/>
          <p:cNvPicPr/>
          <p:nvPr/>
        </p:nvPicPr>
        <p:blipFill>
          <a:blip r:embed="rId4"/>
          <a:stretch/>
        </p:blipFill>
        <p:spPr>
          <a:xfrm>
            <a:off x="9028553" y="6310489"/>
            <a:ext cx="1067625" cy="443553"/>
          </a:xfrm>
          <a:prstGeom prst="rect">
            <a:avLst/>
          </a:prstGeom>
          <a:ln>
            <a:noFill/>
          </a:ln>
        </p:spPr>
      </p:pic>
      <p:pic>
        <p:nvPicPr>
          <p:cNvPr id="17" name="Image 5"/>
          <p:cNvPicPr/>
          <p:nvPr/>
        </p:nvPicPr>
        <p:blipFill>
          <a:blip r:embed="rId5"/>
          <a:stretch/>
        </p:blipFill>
        <p:spPr>
          <a:xfrm>
            <a:off x="10247931" y="6343350"/>
            <a:ext cx="840137" cy="377829"/>
          </a:xfrm>
          <a:prstGeom prst="rect">
            <a:avLst/>
          </a:prstGeom>
          <a:ln>
            <a:noFill/>
          </a:ln>
        </p:spPr>
      </p:pic>
      <p:sp>
        <p:nvSpPr>
          <p:cNvPr id="18" name="Title 1"/>
          <p:cNvSpPr txBox="1">
            <a:spLocks/>
          </p:cNvSpPr>
          <p:nvPr/>
        </p:nvSpPr>
        <p:spPr>
          <a:xfrm>
            <a:off x="603315" y="74869"/>
            <a:ext cx="3922160" cy="422346"/>
          </a:xfrm>
          <a:prstGeom prst="rect">
            <a:avLst/>
          </a:prstGeom>
        </p:spPr>
        <p:txBody>
          <a:bodyPr vert="horz" lIns="91440" tIns="45720" rIns="91440" bIns="45720" rtlCol="0" anchor="b">
            <a:normAutofit fontScale="4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fr-FR" b="1" dirty="0">
                <a:solidFill>
                  <a:schemeClr val="bg1"/>
                </a:solidFill>
              </a:rPr>
              <a:t>Enjeux industriels</a:t>
            </a:r>
          </a:p>
        </p:txBody>
      </p:sp>
      <p:sp>
        <p:nvSpPr>
          <p:cNvPr id="19" name="Title 1"/>
          <p:cNvSpPr txBox="1">
            <a:spLocks/>
          </p:cNvSpPr>
          <p:nvPr/>
        </p:nvSpPr>
        <p:spPr>
          <a:xfrm rot="16200000">
            <a:off x="-1632475" y="2156619"/>
            <a:ext cx="4452725" cy="1381214"/>
          </a:xfrm>
          <a:prstGeom prst="rect">
            <a:avLst/>
          </a:prstGeom>
        </p:spPr>
        <p:txBody>
          <a:bodyPr anchor="b"/>
          <a:lstStyle>
            <a:lvl1pPr algn="l" defTabSz="914400" rtl="0" eaLnBrk="1" latinLnBrk="0" hangingPunct="1">
              <a:lnSpc>
                <a:spcPct val="90000"/>
              </a:lnSpc>
              <a:spcBef>
                <a:spcPct val="0"/>
              </a:spcBef>
              <a:buNone/>
              <a:defRPr sz="2000" kern="1200">
                <a:solidFill>
                  <a:schemeClr val="bg1"/>
                </a:solidFill>
                <a:latin typeface="+mj-lt"/>
                <a:ea typeface="+mj-ea"/>
                <a:cs typeface="+mj-cs"/>
              </a:defRPr>
            </a:lvl1pPr>
          </a:lstStyle>
          <a:p>
            <a:r>
              <a:rPr lang="fr-FR" sz="9500" b="1" dirty="0">
                <a:solidFill>
                  <a:schemeClr val="bg1">
                    <a:alpha val="20000"/>
                  </a:schemeClr>
                </a:solidFill>
              </a:rPr>
              <a:t>Enjeux</a:t>
            </a:r>
          </a:p>
        </p:txBody>
      </p:sp>
      <p:grpSp>
        <p:nvGrpSpPr>
          <p:cNvPr id="2" name="Groupe 1"/>
          <p:cNvGrpSpPr/>
          <p:nvPr/>
        </p:nvGrpSpPr>
        <p:grpSpPr>
          <a:xfrm>
            <a:off x="1274142" y="1404736"/>
            <a:ext cx="8806197" cy="4500910"/>
            <a:chOff x="1221389" y="684893"/>
            <a:chExt cx="8806197" cy="4500910"/>
          </a:xfrm>
        </p:grpSpPr>
        <p:sp>
          <p:nvSpPr>
            <p:cNvPr id="22" name="Subtitle 2"/>
            <p:cNvSpPr txBox="1">
              <a:spLocks/>
            </p:cNvSpPr>
            <p:nvPr/>
          </p:nvSpPr>
          <p:spPr>
            <a:xfrm>
              <a:off x="2681655" y="684893"/>
              <a:ext cx="4393841" cy="488365"/>
            </a:xfrm>
            <a:prstGeom prst="rect">
              <a:avLst/>
            </a:prstGeom>
          </p:spPr>
          <p:txBody>
            <a:bodyPr/>
            <a:lstStyle>
              <a:lvl1pPr marL="0" indent="0" algn="l" defTabSz="914400" rtl="0" eaLnBrk="1" latinLnBrk="0" hangingPunct="1">
                <a:lnSpc>
                  <a:spcPct val="90000"/>
                </a:lnSpc>
                <a:spcBef>
                  <a:spcPts val="1000"/>
                </a:spcBef>
                <a:buFont typeface="Arial"/>
                <a:buNone/>
                <a:defRPr sz="1600" kern="1200">
                  <a:solidFill>
                    <a:srgbClr val="506733"/>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ctr"/>
              <a:r>
                <a:rPr lang="fr-FR" sz="2000" b="1" dirty="0">
                  <a:solidFill>
                    <a:schemeClr val="accent2">
                      <a:lumMod val="50000"/>
                    </a:schemeClr>
                  </a:solidFill>
                </a:rPr>
                <a:t>Microstructure d’un polycristal d’acier austénitique inoxydable 316L</a:t>
              </a:r>
            </a:p>
          </p:txBody>
        </p:sp>
        <p:grpSp>
          <p:nvGrpSpPr>
            <p:cNvPr id="35" name="Groupe 34"/>
            <p:cNvGrpSpPr/>
            <p:nvPr/>
          </p:nvGrpSpPr>
          <p:grpSpPr>
            <a:xfrm>
              <a:off x="2254771" y="1398699"/>
              <a:ext cx="6151300" cy="1323416"/>
              <a:chOff x="2014591" y="1368815"/>
              <a:chExt cx="6151300" cy="1323416"/>
            </a:xfrm>
          </p:grpSpPr>
          <p:grpSp>
            <p:nvGrpSpPr>
              <p:cNvPr id="21" name="Groupe 20"/>
              <p:cNvGrpSpPr/>
              <p:nvPr/>
            </p:nvGrpSpPr>
            <p:grpSpPr>
              <a:xfrm>
                <a:off x="2014591" y="1368815"/>
                <a:ext cx="3927420" cy="1323416"/>
                <a:chOff x="3149600" y="1847850"/>
                <a:chExt cx="9356294" cy="3152774"/>
              </a:xfrm>
            </p:grpSpPr>
            <p:pic>
              <p:nvPicPr>
                <p:cNvPr id="10" name="Image 9"/>
                <p:cNvPicPr>
                  <a:picLocks noChangeAspect="1"/>
                </p:cNvPicPr>
                <p:nvPr/>
              </p:nvPicPr>
              <p:blipFill rotWithShape="1">
                <a:blip r:embed="rId6"/>
                <a:srcRect t="2525"/>
                <a:stretch/>
              </p:blipFill>
              <p:spPr>
                <a:xfrm>
                  <a:off x="6095569" y="1936748"/>
                  <a:ext cx="6410325" cy="3063876"/>
                </a:xfrm>
                <a:prstGeom prst="rect">
                  <a:avLst/>
                </a:prstGeom>
              </p:spPr>
            </p:pic>
            <p:sp>
              <p:nvSpPr>
                <p:cNvPr id="20" name="Rectangle 19"/>
                <p:cNvSpPr/>
                <p:nvPr/>
              </p:nvSpPr>
              <p:spPr>
                <a:xfrm>
                  <a:off x="3149600" y="1847850"/>
                  <a:ext cx="3048000" cy="5905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pSp>
            <p:nvGrpSpPr>
              <p:cNvPr id="33" name="Groupe 32"/>
              <p:cNvGrpSpPr/>
              <p:nvPr/>
            </p:nvGrpSpPr>
            <p:grpSpPr>
              <a:xfrm>
                <a:off x="4714188" y="1568399"/>
                <a:ext cx="3451703" cy="957570"/>
                <a:chOff x="4714188" y="1568399"/>
                <a:chExt cx="3451703" cy="957570"/>
              </a:xfrm>
            </p:grpSpPr>
            <p:sp>
              <p:nvSpPr>
                <p:cNvPr id="24" name="Oval 35"/>
                <p:cNvSpPr>
                  <a:spLocks noChangeAspect="1"/>
                </p:cNvSpPr>
                <p:nvPr/>
              </p:nvSpPr>
              <p:spPr>
                <a:xfrm>
                  <a:off x="4714188" y="2017317"/>
                  <a:ext cx="508652" cy="508652"/>
                </a:xfrm>
                <a:prstGeom prst="ellipse">
                  <a:avLst/>
                </a:prstGeom>
                <a:noFill/>
                <a:ln w="222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2" name="Groupe 31"/>
                <p:cNvGrpSpPr/>
                <p:nvPr/>
              </p:nvGrpSpPr>
              <p:grpSpPr>
                <a:xfrm>
                  <a:off x="5222840" y="1568399"/>
                  <a:ext cx="2943051" cy="753978"/>
                  <a:chOff x="5222840" y="1568399"/>
                  <a:chExt cx="2943051" cy="753978"/>
                </a:xfrm>
              </p:grpSpPr>
              <p:cxnSp>
                <p:nvCxnSpPr>
                  <p:cNvPr id="25" name="Straight Connector 39"/>
                  <p:cNvCxnSpPr>
                    <a:stCxn id="24" idx="6"/>
                  </p:cNvCxnSpPr>
                  <p:nvPr/>
                </p:nvCxnSpPr>
                <p:spPr>
                  <a:xfrm flipV="1">
                    <a:off x="5222840" y="1945388"/>
                    <a:ext cx="2182161" cy="326255"/>
                  </a:xfrm>
                  <a:prstGeom prst="line">
                    <a:avLst/>
                  </a:prstGeom>
                  <a:ln w="222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30" name="Groupe 29"/>
                  <p:cNvGrpSpPr/>
                  <p:nvPr/>
                </p:nvGrpSpPr>
                <p:grpSpPr>
                  <a:xfrm>
                    <a:off x="7397848" y="1568399"/>
                    <a:ext cx="768043" cy="753978"/>
                    <a:chOff x="7397848" y="1583082"/>
                    <a:chExt cx="768043" cy="753978"/>
                  </a:xfrm>
                </p:grpSpPr>
                <p:pic>
                  <p:nvPicPr>
                    <p:cNvPr id="28" name="Image 27"/>
                    <p:cNvPicPr>
                      <a:picLocks noChangeAspect="1"/>
                    </p:cNvPicPr>
                    <p:nvPr/>
                  </p:nvPicPr>
                  <p:blipFill>
                    <a:blip r:embed="rId7"/>
                    <a:stretch>
                      <a:fillRect/>
                    </a:stretch>
                  </p:blipFill>
                  <p:spPr>
                    <a:xfrm>
                      <a:off x="7397848" y="1583082"/>
                      <a:ext cx="756707" cy="753978"/>
                    </a:xfrm>
                    <a:prstGeom prst="ellipse">
                      <a:avLst/>
                    </a:prstGeom>
                  </p:spPr>
                </p:pic>
                <p:sp>
                  <p:nvSpPr>
                    <p:cNvPr id="29" name="Oval 35"/>
                    <p:cNvSpPr>
                      <a:spLocks noChangeAspect="1"/>
                    </p:cNvSpPr>
                    <p:nvPr/>
                  </p:nvSpPr>
                  <p:spPr>
                    <a:xfrm>
                      <a:off x="7405000" y="1585456"/>
                      <a:ext cx="760891" cy="749230"/>
                    </a:xfrm>
                    <a:prstGeom prst="ellipse">
                      <a:avLst/>
                    </a:prstGeom>
                    <a:noFill/>
                    <a:ln w="222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grpSp>
        <p:pic>
          <p:nvPicPr>
            <p:cNvPr id="34" name="Image 33"/>
            <p:cNvPicPr>
              <a:picLocks noChangeAspect="1"/>
            </p:cNvPicPr>
            <p:nvPr/>
          </p:nvPicPr>
          <p:blipFill>
            <a:blip r:embed="rId8"/>
            <a:stretch>
              <a:fillRect/>
            </a:stretch>
          </p:blipFill>
          <p:spPr>
            <a:xfrm>
              <a:off x="1221389" y="1622197"/>
              <a:ext cx="1460266" cy="1273053"/>
            </a:xfrm>
            <a:prstGeom prst="rect">
              <a:avLst/>
            </a:prstGeom>
          </p:spPr>
        </p:pic>
        <p:sp>
          <p:nvSpPr>
            <p:cNvPr id="36" name="Subtitle 2"/>
            <p:cNvSpPr txBox="1">
              <a:spLocks/>
            </p:cNvSpPr>
            <p:nvPr/>
          </p:nvSpPr>
          <p:spPr>
            <a:xfrm>
              <a:off x="7417404" y="1011466"/>
              <a:ext cx="1772819" cy="410391"/>
            </a:xfrm>
            <a:prstGeom prst="rect">
              <a:avLst/>
            </a:prstGeom>
          </p:spPr>
          <p:txBody>
            <a:bodyPr/>
            <a:lstStyle>
              <a:lvl1pPr marL="0" indent="0" algn="l" defTabSz="914400" rtl="0" eaLnBrk="1" latinLnBrk="0" hangingPunct="1">
                <a:lnSpc>
                  <a:spcPct val="90000"/>
                </a:lnSpc>
                <a:spcBef>
                  <a:spcPts val="1000"/>
                </a:spcBef>
                <a:buFont typeface="Arial"/>
                <a:buNone/>
                <a:defRPr sz="1600" kern="1200">
                  <a:solidFill>
                    <a:srgbClr val="506733"/>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ctr"/>
              <a:r>
                <a:rPr lang="fr-FR" sz="1800" b="1" dirty="0">
                  <a:solidFill>
                    <a:schemeClr val="accent2">
                      <a:lumMod val="50000"/>
                    </a:schemeClr>
                  </a:solidFill>
                </a:rPr>
                <a:t>Zones critiques</a:t>
              </a:r>
            </a:p>
          </p:txBody>
        </p:sp>
        <p:sp>
          <p:nvSpPr>
            <p:cNvPr id="38" name="ZoneTexte 37"/>
            <p:cNvSpPr txBox="1"/>
            <p:nvPr/>
          </p:nvSpPr>
          <p:spPr>
            <a:xfrm>
              <a:off x="7339147" y="2464207"/>
              <a:ext cx="1531620" cy="323165"/>
            </a:xfrm>
            <a:prstGeom prst="rect">
              <a:avLst/>
            </a:prstGeom>
            <a:noFill/>
          </p:spPr>
          <p:txBody>
            <a:bodyPr wrap="square" rtlCol="0">
              <a:spAutoFit/>
            </a:bodyPr>
            <a:lstStyle/>
            <a:p>
              <a:r>
                <a:rPr lang="fr-FR" sz="1500" i="1" dirty="0"/>
                <a:t>Joints de grains</a:t>
              </a:r>
            </a:p>
          </p:txBody>
        </p:sp>
        <p:sp>
          <p:nvSpPr>
            <p:cNvPr id="39" name="ZoneTexte 38"/>
            <p:cNvSpPr txBox="1"/>
            <p:nvPr/>
          </p:nvSpPr>
          <p:spPr>
            <a:xfrm>
              <a:off x="4006823" y="2741860"/>
              <a:ext cx="1531620" cy="323165"/>
            </a:xfrm>
            <a:prstGeom prst="rect">
              <a:avLst/>
            </a:prstGeom>
            <a:noFill/>
          </p:spPr>
          <p:txBody>
            <a:bodyPr wrap="square" rtlCol="0">
              <a:spAutoFit/>
            </a:bodyPr>
            <a:lstStyle/>
            <a:p>
              <a:r>
                <a:rPr lang="fr-FR" sz="1500" i="1" dirty="0"/>
                <a:t>Relevé au MEB</a:t>
              </a:r>
            </a:p>
          </p:txBody>
        </p:sp>
        <p:grpSp>
          <p:nvGrpSpPr>
            <p:cNvPr id="51" name="Groupe 50"/>
            <p:cNvGrpSpPr/>
            <p:nvPr/>
          </p:nvGrpSpPr>
          <p:grpSpPr>
            <a:xfrm>
              <a:off x="8394735" y="1655246"/>
              <a:ext cx="1632851" cy="610638"/>
              <a:chOff x="8405245" y="1415714"/>
              <a:chExt cx="1632851" cy="610638"/>
            </a:xfrm>
          </p:grpSpPr>
          <p:cxnSp>
            <p:nvCxnSpPr>
              <p:cNvPr id="40" name="Straight Arrow Connector 12"/>
              <p:cNvCxnSpPr/>
              <p:nvPr/>
            </p:nvCxnSpPr>
            <p:spPr>
              <a:xfrm flipH="1" flipV="1">
                <a:off x="8438700" y="1415714"/>
                <a:ext cx="352492" cy="2207"/>
              </a:xfrm>
              <a:prstGeom prst="straightConnector1">
                <a:avLst/>
              </a:prstGeom>
              <a:ln w="19050">
                <a:solidFill>
                  <a:schemeClr val="accent4">
                    <a:lumMod val="7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86"/>
              <p:cNvCxnSpPr/>
              <p:nvPr/>
            </p:nvCxnSpPr>
            <p:spPr>
              <a:xfrm flipH="1">
                <a:off x="8524192" y="1607430"/>
                <a:ext cx="356871" cy="5287"/>
              </a:xfrm>
              <a:prstGeom prst="straightConnector1">
                <a:avLst/>
              </a:prstGeom>
              <a:ln w="19050">
                <a:solidFill>
                  <a:schemeClr val="accent4">
                    <a:lumMod val="7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42" name="Straight Arrow Connector 89"/>
              <p:cNvCxnSpPr/>
              <p:nvPr/>
            </p:nvCxnSpPr>
            <p:spPr>
              <a:xfrm flipH="1" flipV="1">
                <a:off x="8405245" y="1994149"/>
                <a:ext cx="385947" cy="7684"/>
              </a:xfrm>
              <a:prstGeom prst="straightConnector1">
                <a:avLst/>
              </a:prstGeom>
              <a:ln w="19050">
                <a:solidFill>
                  <a:schemeClr val="accent4">
                    <a:lumMod val="7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90"/>
              <p:cNvCxnSpPr/>
              <p:nvPr/>
            </p:nvCxnSpPr>
            <p:spPr>
              <a:xfrm flipH="1" flipV="1">
                <a:off x="8520475" y="1798570"/>
                <a:ext cx="620233" cy="6566"/>
              </a:xfrm>
              <a:prstGeom prst="straightConnector1">
                <a:avLst/>
              </a:prstGeom>
              <a:ln w="19050">
                <a:solidFill>
                  <a:schemeClr val="accent4">
                    <a:lumMod val="75000"/>
                  </a:schemeClr>
                </a:solidFill>
                <a:tailEnd type="arrow"/>
              </a:ln>
            </p:spPr>
            <p:style>
              <a:lnRef idx="1">
                <a:schemeClr val="accent1"/>
              </a:lnRef>
              <a:fillRef idx="0">
                <a:schemeClr val="accent1"/>
              </a:fillRef>
              <a:effectRef idx="0">
                <a:schemeClr val="accent1"/>
              </a:effectRef>
              <a:fontRef idx="minor">
                <a:schemeClr val="tx1"/>
              </a:fontRef>
            </p:style>
          </p:cxnSp>
          <p:sp>
            <p:nvSpPr>
              <p:cNvPr id="44" name="Rectangle 43"/>
              <p:cNvSpPr/>
              <p:nvPr/>
            </p:nvSpPr>
            <p:spPr>
              <a:xfrm>
                <a:off x="8858985" y="1503132"/>
                <a:ext cx="1179111" cy="523220"/>
              </a:xfrm>
              <a:prstGeom prst="rect">
                <a:avLst/>
              </a:prstGeom>
              <a:solidFill>
                <a:schemeClr val="bg1"/>
              </a:solidFill>
            </p:spPr>
            <p:txBody>
              <a:bodyPr wrap="square">
                <a:spAutoFit/>
              </a:bodyPr>
              <a:lstStyle/>
              <a:p>
                <a:pPr algn="ctr"/>
                <a:r>
                  <a:rPr lang="fr-FR" sz="1400" b="1" dirty="0">
                    <a:solidFill>
                      <a:schemeClr val="accent4">
                        <a:lumMod val="75000"/>
                      </a:schemeClr>
                    </a:solidFill>
                  </a:rPr>
                  <a:t>Sollicitations multiplies</a:t>
                </a:r>
                <a:endParaRPr lang="fr-FR" sz="1600" b="1" dirty="0">
                  <a:solidFill>
                    <a:schemeClr val="accent4">
                      <a:lumMod val="75000"/>
                    </a:schemeClr>
                  </a:solidFill>
                </a:endParaRPr>
              </a:p>
            </p:txBody>
          </p:sp>
        </p:grpSp>
        <p:grpSp>
          <p:nvGrpSpPr>
            <p:cNvPr id="49" name="Groupe 48"/>
            <p:cNvGrpSpPr/>
            <p:nvPr/>
          </p:nvGrpSpPr>
          <p:grpSpPr>
            <a:xfrm>
              <a:off x="1699738" y="3442257"/>
              <a:ext cx="3428083" cy="1743546"/>
              <a:chOff x="1586572" y="3121182"/>
              <a:chExt cx="3428083" cy="1743546"/>
            </a:xfrm>
          </p:grpSpPr>
          <p:grpSp>
            <p:nvGrpSpPr>
              <p:cNvPr id="47" name="Groupe 46"/>
              <p:cNvGrpSpPr/>
              <p:nvPr/>
            </p:nvGrpSpPr>
            <p:grpSpPr>
              <a:xfrm>
                <a:off x="1586572" y="3121182"/>
                <a:ext cx="3134890" cy="1743546"/>
                <a:chOff x="78210" y="4642414"/>
                <a:chExt cx="2533215" cy="1246312"/>
              </a:xfrm>
            </p:grpSpPr>
            <p:sp>
              <p:nvSpPr>
                <p:cNvPr id="45" name="Rounded Rectangle 74"/>
                <p:cNvSpPr/>
                <p:nvPr/>
              </p:nvSpPr>
              <p:spPr>
                <a:xfrm>
                  <a:off x="78210" y="4642414"/>
                  <a:ext cx="2533215" cy="1246312"/>
                </a:xfrm>
                <a:prstGeom prst="roundRect">
                  <a:avLst/>
                </a:prstGeom>
                <a:noFill/>
                <a:ln w="127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2">
                        <a:lumMod val="90000"/>
                      </a:schemeClr>
                    </a:solidFill>
                  </a:endParaRPr>
                </a:p>
              </p:txBody>
            </p:sp>
            <p:sp>
              <p:nvSpPr>
                <p:cNvPr id="46" name="Rectangle 45"/>
                <p:cNvSpPr/>
                <p:nvPr/>
              </p:nvSpPr>
              <p:spPr>
                <a:xfrm>
                  <a:off x="643840" y="4706560"/>
                  <a:ext cx="1251561" cy="264004"/>
                </a:xfrm>
                <a:prstGeom prst="rect">
                  <a:avLst/>
                </a:prstGeom>
              </p:spPr>
              <p:txBody>
                <a:bodyPr wrap="none">
                  <a:spAutoFit/>
                </a:bodyPr>
                <a:lstStyle/>
                <a:p>
                  <a:pPr algn="ctr"/>
                  <a:r>
                    <a:rPr lang="fr-FR" b="1" dirty="0">
                      <a:solidFill>
                        <a:schemeClr val="tx1">
                          <a:lumMod val="65000"/>
                          <a:lumOff val="35000"/>
                        </a:schemeClr>
                      </a:solidFill>
                    </a:rPr>
                    <a:t>Conséquences</a:t>
                  </a:r>
                </a:p>
              </p:txBody>
            </p:sp>
          </p:grpSp>
          <p:sp>
            <p:nvSpPr>
              <p:cNvPr id="48" name="ZoneTexte 47"/>
              <p:cNvSpPr txBox="1"/>
              <p:nvPr/>
            </p:nvSpPr>
            <p:spPr>
              <a:xfrm>
                <a:off x="1762099" y="3580960"/>
                <a:ext cx="3252556" cy="1138773"/>
              </a:xfrm>
              <a:prstGeom prst="rect">
                <a:avLst/>
              </a:prstGeom>
              <a:noFill/>
            </p:spPr>
            <p:txBody>
              <a:bodyPr wrap="square" rtlCol="0">
                <a:spAutoFit/>
              </a:bodyPr>
              <a:lstStyle/>
              <a:p>
                <a:r>
                  <a:rPr lang="fr-FR" sz="1700" dirty="0"/>
                  <a:t>- Sensibilité à l’irradiation.</a:t>
                </a:r>
              </a:p>
              <a:p>
                <a:r>
                  <a:rPr lang="fr-FR" sz="1700" dirty="0"/>
                  <a:t>- Sensibilité à la corrosion.</a:t>
                </a:r>
              </a:p>
              <a:p>
                <a:r>
                  <a:rPr lang="fr-FR" sz="1700" dirty="0"/>
                  <a:t>- Fragilisation du matériau. </a:t>
                </a:r>
              </a:p>
              <a:p>
                <a:r>
                  <a:rPr lang="fr-FR" sz="1700" dirty="0"/>
                  <a:t>- Durée de vie affectée.</a:t>
                </a:r>
              </a:p>
            </p:txBody>
          </p:sp>
        </p:grpSp>
      </p:grpSp>
      <p:sp>
        <p:nvSpPr>
          <p:cNvPr id="50" name="Espace réservé de la date 12"/>
          <p:cNvSpPr>
            <a:spLocks noGrp="1"/>
          </p:cNvSpPr>
          <p:nvPr>
            <p:ph type="dt" sz="half" idx="10"/>
          </p:nvPr>
        </p:nvSpPr>
        <p:spPr>
          <a:xfrm>
            <a:off x="1500456" y="6372226"/>
            <a:ext cx="1181696" cy="365125"/>
          </a:xfrm>
        </p:spPr>
        <p:txBody>
          <a:bodyPr/>
          <a:lstStyle/>
          <a:p>
            <a:r>
              <a:rPr lang="fr-FR" sz="1500" dirty="0" smtClean="0">
                <a:solidFill>
                  <a:schemeClr val="tx1">
                    <a:lumMod val="65000"/>
                    <a:lumOff val="35000"/>
                  </a:schemeClr>
                </a:solidFill>
              </a:rPr>
              <a:t>17/10/2019</a:t>
            </a:r>
            <a:endParaRPr lang="fr-FR" sz="1500" dirty="0">
              <a:solidFill>
                <a:schemeClr val="tx1">
                  <a:lumMod val="65000"/>
                  <a:lumOff val="35000"/>
                </a:schemeClr>
              </a:solidFill>
            </a:endParaRPr>
          </a:p>
        </p:txBody>
      </p:sp>
      <p:sp>
        <p:nvSpPr>
          <p:cNvPr id="59" name="Rectangle à coins arrondis 58"/>
          <p:cNvSpPr/>
          <p:nvPr>
            <p:custDataLst>
              <p:tags r:id="rId1"/>
            </p:custDataLst>
          </p:nvPr>
        </p:nvSpPr>
        <p:spPr>
          <a:xfrm>
            <a:off x="6423588" y="4478184"/>
            <a:ext cx="4032272" cy="1161717"/>
          </a:xfrm>
          <a:prstGeom prst="roundRect">
            <a:avLst/>
          </a:prstGeom>
          <a:solidFill>
            <a:srgbClr val="D7621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lvl="0" algn="ctr"/>
            <a:r>
              <a:rPr lang="fr-FR" b="1" dirty="0">
                <a:solidFill>
                  <a:schemeClr val="bg1"/>
                </a:solidFill>
              </a:rPr>
              <a:t>Comment prédire l’état mécanique des zones susceptibles de s’endommager ?</a:t>
            </a:r>
          </a:p>
        </p:txBody>
      </p:sp>
    </p:spTree>
    <p:extLst>
      <p:ext uri="{BB962C8B-B14F-4D97-AF65-F5344CB8AC3E}">
        <p14:creationId xmlns:p14="http://schemas.microsoft.com/office/powerpoint/2010/main" val="326407890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4</a:t>
            </a:fld>
            <a:endParaRPr lang="fr-FR" sz="1500" dirty="0">
              <a:solidFill>
                <a:schemeClr val="tx1">
                  <a:lumMod val="65000"/>
                  <a:lumOff val="35000"/>
                </a:schemeClr>
              </a:solidFill>
            </a:endParaRPr>
          </a:p>
        </p:txBody>
      </p:sp>
      <p:pic>
        <p:nvPicPr>
          <p:cNvPr id="16" name="Image 4"/>
          <p:cNvPicPr/>
          <p:nvPr/>
        </p:nvPicPr>
        <p:blipFill>
          <a:blip r:embed="rId4"/>
          <a:stretch/>
        </p:blipFill>
        <p:spPr>
          <a:xfrm>
            <a:off x="9028553" y="6310489"/>
            <a:ext cx="1067625" cy="443553"/>
          </a:xfrm>
          <a:prstGeom prst="rect">
            <a:avLst/>
          </a:prstGeom>
          <a:ln>
            <a:noFill/>
          </a:ln>
        </p:spPr>
      </p:pic>
      <p:pic>
        <p:nvPicPr>
          <p:cNvPr id="17" name="Image 5"/>
          <p:cNvPicPr/>
          <p:nvPr/>
        </p:nvPicPr>
        <p:blipFill>
          <a:blip r:embed="rId5"/>
          <a:stretch/>
        </p:blipFill>
        <p:spPr>
          <a:xfrm>
            <a:off x="10247931" y="6343350"/>
            <a:ext cx="840137" cy="377829"/>
          </a:xfrm>
          <a:prstGeom prst="rect">
            <a:avLst/>
          </a:prstGeom>
          <a:ln>
            <a:noFill/>
          </a:ln>
        </p:spPr>
      </p:pic>
      <p:sp>
        <p:nvSpPr>
          <p:cNvPr id="18" name="Title 1"/>
          <p:cNvSpPr txBox="1">
            <a:spLocks/>
          </p:cNvSpPr>
          <p:nvPr/>
        </p:nvSpPr>
        <p:spPr>
          <a:xfrm>
            <a:off x="468483" y="47779"/>
            <a:ext cx="4389630" cy="45053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fr-FR" sz="2900" b="1" dirty="0">
                <a:solidFill>
                  <a:schemeClr val="bg1"/>
                </a:solidFill>
              </a:rPr>
              <a:t>Approche adoptée</a:t>
            </a:r>
          </a:p>
        </p:txBody>
      </p:sp>
      <p:sp>
        <p:nvSpPr>
          <p:cNvPr id="19" name="Title 1"/>
          <p:cNvSpPr txBox="1">
            <a:spLocks/>
          </p:cNvSpPr>
          <p:nvPr/>
        </p:nvSpPr>
        <p:spPr>
          <a:xfrm rot="16200000">
            <a:off x="-1882820" y="2773491"/>
            <a:ext cx="4959950" cy="1381214"/>
          </a:xfrm>
          <a:prstGeom prst="rect">
            <a:avLst/>
          </a:prstGeom>
        </p:spPr>
        <p:txBody>
          <a:bodyPr anchor="b"/>
          <a:lstStyle>
            <a:lvl1pPr algn="l" defTabSz="914400" rtl="0" eaLnBrk="1" latinLnBrk="0" hangingPunct="1">
              <a:lnSpc>
                <a:spcPct val="90000"/>
              </a:lnSpc>
              <a:spcBef>
                <a:spcPct val="0"/>
              </a:spcBef>
              <a:buNone/>
              <a:defRPr sz="2000" kern="1200">
                <a:solidFill>
                  <a:schemeClr val="bg1"/>
                </a:solidFill>
                <a:latin typeface="+mj-lt"/>
                <a:ea typeface="+mj-ea"/>
                <a:cs typeface="+mj-cs"/>
              </a:defRPr>
            </a:lvl1pPr>
          </a:lstStyle>
          <a:p>
            <a:r>
              <a:rPr lang="fr-FR" sz="9500" b="1" dirty="0">
                <a:solidFill>
                  <a:schemeClr val="bg1">
                    <a:alpha val="20000"/>
                  </a:schemeClr>
                </a:solidFill>
              </a:rPr>
              <a:t>Approche</a:t>
            </a:r>
          </a:p>
        </p:txBody>
      </p:sp>
      <p:grpSp>
        <p:nvGrpSpPr>
          <p:cNvPr id="2" name="Groupe 1"/>
          <p:cNvGrpSpPr/>
          <p:nvPr/>
        </p:nvGrpSpPr>
        <p:grpSpPr>
          <a:xfrm>
            <a:off x="931880" y="626842"/>
            <a:ext cx="11144667" cy="3922805"/>
            <a:chOff x="931880" y="626842"/>
            <a:chExt cx="11144667" cy="3922805"/>
          </a:xfrm>
        </p:grpSpPr>
        <p:grpSp>
          <p:nvGrpSpPr>
            <p:cNvPr id="28" name="Groupe 27"/>
            <p:cNvGrpSpPr/>
            <p:nvPr/>
          </p:nvGrpSpPr>
          <p:grpSpPr>
            <a:xfrm>
              <a:off x="1281314" y="1155481"/>
              <a:ext cx="10795233" cy="3394166"/>
              <a:chOff x="1387431" y="679640"/>
              <a:chExt cx="10795233" cy="3394166"/>
            </a:xfrm>
          </p:grpSpPr>
          <p:grpSp>
            <p:nvGrpSpPr>
              <p:cNvPr id="9" name="Groupe 8"/>
              <p:cNvGrpSpPr/>
              <p:nvPr/>
            </p:nvGrpSpPr>
            <p:grpSpPr>
              <a:xfrm>
                <a:off x="7422258" y="869558"/>
                <a:ext cx="4760406" cy="2124390"/>
                <a:chOff x="7605531" y="653673"/>
                <a:chExt cx="4760406" cy="2124390"/>
              </a:xfrm>
            </p:grpSpPr>
            <p:sp>
              <p:nvSpPr>
                <p:cNvPr id="13" name="TextBox 53"/>
                <p:cNvSpPr txBox="1"/>
                <p:nvPr/>
              </p:nvSpPr>
              <p:spPr>
                <a:xfrm>
                  <a:off x="7605531" y="715960"/>
                  <a:ext cx="4760406" cy="2062103"/>
                </a:xfrm>
                <a:prstGeom prst="rect">
                  <a:avLst/>
                </a:prstGeom>
                <a:noFill/>
              </p:spPr>
              <p:txBody>
                <a:bodyPr wrap="none" rtlCol="0">
                  <a:spAutoFit/>
                </a:bodyPr>
                <a:lstStyle/>
                <a:p>
                  <a:pPr algn="ctr"/>
                  <a:r>
                    <a:rPr lang="fr-FR" b="1" dirty="0">
                      <a:solidFill>
                        <a:srgbClr val="494949"/>
                      </a:solidFill>
                    </a:rPr>
                    <a:t> </a:t>
                  </a:r>
                </a:p>
                <a:p>
                  <a:pPr algn="ctr"/>
                  <a:endParaRPr lang="fr-FR" b="1" dirty="0">
                    <a:solidFill>
                      <a:srgbClr val="494949"/>
                    </a:solidFill>
                  </a:endParaRPr>
                </a:p>
                <a:p>
                  <a:pPr marL="285750" indent="-285750">
                    <a:buFont typeface="Arial" panose="020B0604020202020204" pitchFamily="34" charset="0"/>
                    <a:buChar char="•"/>
                  </a:pPr>
                  <a:r>
                    <a:rPr lang="fr-FR" dirty="0">
                      <a:solidFill>
                        <a:srgbClr val="494949"/>
                      </a:solidFill>
                    </a:rPr>
                    <a:t>C</a:t>
                  </a:r>
                  <a:r>
                    <a:rPr lang="fr-FR" dirty="0" smtClean="0">
                      <a:solidFill>
                        <a:srgbClr val="494949"/>
                      </a:solidFill>
                    </a:rPr>
                    <a:t>alculs de Dynamique </a:t>
                  </a:r>
                  <a:r>
                    <a:rPr lang="fr-FR" dirty="0">
                      <a:solidFill>
                        <a:srgbClr val="494949"/>
                      </a:solidFill>
                    </a:rPr>
                    <a:t>des Dislocations.</a:t>
                  </a:r>
                </a:p>
                <a:p>
                  <a:pPr marL="285750" indent="-285750">
                    <a:buFont typeface="Arial" panose="020B0604020202020204" pitchFamily="34" charset="0"/>
                    <a:buChar char="•"/>
                  </a:pPr>
                  <a:r>
                    <a:rPr lang="fr-FR" dirty="0">
                      <a:solidFill>
                        <a:srgbClr val="494949"/>
                      </a:solidFill>
                    </a:rPr>
                    <a:t>Sens physique des paramètres.</a:t>
                  </a:r>
                </a:p>
                <a:p>
                  <a:pPr marL="285750" indent="-285750">
                    <a:buFont typeface="Arial" panose="020B0604020202020204" pitchFamily="34" charset="0"/>
                    <a:buChar char="•"/>
                  </a:pPr>
                  <a:r>
                    <a:rPr lang="fr-FR" dirty="0">
                      <a:solidFill>
                        <a:srgbClr val="494949"/>
                      </a:solidFill>
                    </a:rPr>
                    <a:t>Développée à l’échelle de la microstructure.</a:t>
                  </a:r>
                </a:p>
                <a:p>
                  <a:pPr marL="285750" indent="-285750">
                    <a:buFont typeface="Arial" panose="020B0604020202020204" pitchFamily="34" charset="0"/>
                    <a:buChar char="•"/>
                  </a:pPr>
                  <a:r>
                    <a:rPr lang="fr-FR" dirty="0" smtClean="0">
                      <a:solidFill>
                        <a:srgbClr val="494949"/>
                      </a:solidFill>
                    </a:rPr>
                    <a:t>Structure Cubique </a:t>
                  </a:r>
                  <a:r>
                    <a:rPr lang="fr-FR" dirty="0">
                      <a:solidFill>
                        <a:srgbClr val="494949"/>
                      </a:solidFill>
                    </a:rPr>
                    <a:t>Face </a:t>
                  </a:r>
                  <a:r>
                    <a:rPr lang="fr-FR" dirty="0" smtClean="0">
                      <a:solidFill>
                        <a:srgbClr val="494949"/>
                      </a:solidFill>
                    </a:rPr>
                    <a:t>Centrée.</a:t>
                  </a:r>
                  <a:endParaRPr lang="fr-FR" dirty="0">
                    <a:solidFill>
                      <a:srgbClr val="494949"/>
                    </a:solidFill>
                  </a:endParaRPr>
                </a:p>
                <a:p>
                  <a:pPr algn="ctr"/>
                  <a:endParaRPr lang="en-GB" sz="2000" dirty="0">
                    <a:solidFill>
                      <a:srgbClr val="494949"/>
                    </a:solidFill>
                  </a:endParaRPr>
                </a:p>
              </p:txBody>
            </p:sp>
            <p:sp>
              <p:nvSpPr>
                <p:cNvPr id="8" name="ZoneTexte 7"/>
                <p:cNvSpPr txBox="1"/>
                <p:nvPr/>
              </p:nvSpPr>
              <p:spPr>
                <a:xfrm>
                  <a:off x="8254913" y="653673"/>
                  <a:ext cx="3091991" cy="369332"/>
                </a:xfrm>
                <a:prstGeom prst="rect">
                  <a:avLst/>
                </a:prstGeom>
                <a:noFill/>
              </p:spPr>
              <p:txBody>
                <a:bodyPr wrap="square" rtlCol="0">
                  <a:spAutoFit/>
                </a:bodyPr>
                <a:lstStyle/>
                <a:p>
                  <a:r>
                    <a:rPr lang="fr-FR" b="1" dirty="0">
                      <a:solidFill>
                        <a:srgbClr val="494949"/>
                      </a:solidFill>
                    </a:rPr>
                    <a:t>Loi de comportement utilisée : </a:t>
                  </a:r>
                </a:p>
              </p:txBody>
            </p:sp>
          </p:grpSp>
          <p:grpSp>
            <p:nvGrpSpPr>
              <p:cNvPr id="12" name="Groupe 11"/>
              <p:cNvGrpSpPr/>
              <p:nvPr/>
            </p:nvGrpSpPr>
            <p:grpSpPr>
              <a:xfrm>
                <a:off x="1387431" y="679640"/>
                <a:ext cx="5641917" cy="3394166"/>
                <a:chOff x="1387431" y="679640"/>
                <a:chExt cx="5641917" cy="3394166"/>
              </a:xfrm>
            </p:grpSpPr>
            <p:pic>
              <p:nvPicPr>
                <p:cNvPr id="3" name="Image 2"/>
                <p:cNvPicPr>
                  <a:picLocks noChangeAspect="1"/>
                </p:cNvPicPr>
                <p:nvPr/>
              </p:nvPicPr>
              <p:blipFill>
                <a:blip r:embed="rId6"/>
                <a:stretch>
                  <a:fillRect/>
                </a:stretch>
              </p:blipFill>
              <p:spPr>
                <a:xfrm>
                  <a:off x="1387431" y="679640"/>
                  <a:ext cx="5641917" cy="3394166"/>
                </a:xfrm>
                <a:prstGeom prst="rect">
                  <a:avLst/>
                </a:prstGeom>
              </p:spPr>
            </p:pic>
            <p:sp>
              <p:nvSpPr>
                <p:cNvPr id="27" name="Right Arrow 76"/>
                <p:cNvSpPr/>
                <p:nvPr/>
              </p:nvSpPr>
              <p:spPr>
                <a:xfrm>
                  <a:off x="5882294" y="2026866"/>
                  <a:ext cx="427399" cy="224258"/>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29" name="Rectangle 28"/>
            <p:cNvSpPr/>
            <p:nvPr/>
          </p:nvSpPr>
          <p:spPr>
            <a:xfrm>
              <a:off x="931880" y="626842"/>
              <a:ext cx="3708443" cy="400110"/>
            </a:xfrm>
            <a:prstGeom prst="rect">
              <a:avLst/>
            </a:prstGeom>
          </p:spPr>
          <p:txBody>
            <a:bodyPr wrap="square">
              <a:spAutoFit/>
            </a:bodyPr>
            <a:lstStyle/>
            <a:p>
              <a:pPr algn="ctr"/>
              <a:r>
                <a:rPr lang="fr-FR" sz="2000" b="1" dirty="0">
                  <a:solidFill>
                    <a:schemeClr val="accent2">
                      <a:lumMod val="50000"/>
                    </a:schemeClr>
                  </a:solidFill>
                </a:rPr>
                <a:t>Échelle de modélisation </a:t>
              </a:r>
            </a:p>
          </p:txBody>
        </p:sp>
      </p:grpSp>
      <p:grpSp>
        <p:nvGrpSpPr>
          <p:cNvPr id="11" name="Groupe 10"/>
          <p:cNvGrpSpPr/>
          <p:nvPr/>
        </p:nvGrpSpPr>
        <p:grpSpPr>
          <a:xfrm>
            <a:off x="423964" y="4517596"/>
            <a:ext cx="11187463" cy="1703290"/>
            <a:chOff x="436912" y="4310180"/>
            <a:chExt cx="11187463" cy="1703290"/>
          </a:xfrm>
        </p:grpSpPr>
        <p:sp>
          <p:nvSpPr>
            <p:cNvPr id="30" name="Rectangle 29"/>
            <p:cNvSpPr/>
            <p:nvPr/>
          </p:nvSpPr>
          <p:spPr>
            <a:xfrm>
              <a:off x="436912" y="4527243"/>
              <a:ext cx="7356616" cy="400110"/>
            </a:xfrm>
            <a:prstGeom prst="rect">
              <a:avLst/>
            </a:prstGeom>
          </p:spPr>
          <p:txBody>
            <a:bodyPr wrap="square">
              <a:spAutoFit/>
            </a:bodyPr>
            <a:lstStyle/>
            <a:p>
              <a:pPr algn="ctr"/>
              <a:r>
                <a:rPr lang="fr-FR" sz="2000" b="1" dirty="0">
                  <a:solidFill>
                    <a:schemeClr val="accent2">
                      <a:lumMod val="50000"/>
                    </a:schemeClr>
                  </a:solidFill>
                </a:rPr>
                <a:t>Du monocristal au polycristal : Étude d’un bicristal</a:t>
              </a:r>
            </a:p>
          </p:txBody>
        </p:sp>
        <p:sp>
          <p:nvSpPr>
            <p:cNvPr id="32" name="TextBox 53"/>
            <p:cNvSpPr txBox="1"/>
            <p:nvPr/>
          </p:nvSpPr>
          <p:spPr>
            <a:xfrm>
              <a:off x="1226112" y="4664857"/>
              <a:ext cx="7866771" cy="1200329"/>
            </a:xfrm>
            <a:prstGeom prst="rect">
              <a:avLst/>
            </a:prstGeom>
            <a:noFill/>
          </p:spPr>
          <p:txBody>
            <a:bodyPr wrap="square" rtlCol="0">
              <a:spAutoFit/>
            </a:bodyPr>
            <a:lstStyle/>
            <a:p>
              <a:pPr algn="ctr"/>
              <a:r>
                <a:rPr lang="fr-FR" b="1" dirty="0">
                  <a:solidFill>
                    <a:srgbClr val="494949"/>
                  </a:solidFill>
                </a:rPr>
                <a:t> </a:t>
              </a:r>
            </a:p>
            <a:p>
              <a:pPr marL="285750" indent="-285750">
                <a:buFont typeface="Arial" panose="020B0604020202020204" pitchFamily="34" charset="0"/>
                <a:buChar char="•"/>
              </a:pPr>
              <a:r>
                <a:rPr lang="fr-FR" dirty="0">
                  <a:solidFill>
                    <a:srgbClr val="494949"/>
                  </a:solidFill>
                </a:rPr>
                <a:t>Essai de traction monotone </a:t>
              </a:r>
              <a:r>
                <a:rPr lang="fr-FR" i="1" dirty="0">
                  <a:solidFill>
                    <a:srgbClr val="494949"/>
                  </a:solidFill>
                </a:rPr>
                <a:t>in-situ.</a:t>
              </a:r>
            </a:p>
            <a:p>
              <a:pPr marL="285750" indent="-285750">
                <a:buFont typeface="Arial" panose="020B0604020202020204" pitchFamily="34" charset="0"/>
                <a:buChar char="•"/>
              </a:pPr>
              <a:r>
                <a:rPr lang="fr-FR" dirty="0">
                  <a:solidFill>
                    <a:srgbClr val="494949"/>
                  </a:solidFill>
                </a:rPr>
                <a:t>Évolution microstructurale suivie par Microscopie Électronique à Balayage.</a:t>
              </a:r>
            </a:p>
            <a:p>
              <a:pPr marL="285750" indent="-285750">
                <a:buFont typeface="Arial" panose="020B0604020202020204" pitchFamily="34" charset="0"/>
                <a:buChar char="•"/>
              </a:pPr>
              <a:r>
                <a:rPr lang="fr-FR" dirty="0">
                  <a:solidFill>
                    <a:srgbClr val="494949"/>
                  </a:solidFill>
                </a:rPr>
                <a:t>Recalage des paramètres du modèle de plasticité cristalline.</a:t>
              </a:r>
              <a:endParaRPr lang="en-GB" sz="2000" dirty="0">
                <a:solidFill>
                  <a:srgbClr val="494949"/>
                </a:solidFill>
              </a:endParaRPr>
            </a:p>
          </p:txBody>
        </p:sp>
        <p:pic>
          <p:nvPicPr>
            <p:cNvPr id="35" name="Image 34"/>
            <p:cNvPicPr>
              <a:picLocks noChangeAspect="1"/>
            </p:cNvPicPr>
            <p:nvPr/>
          </p:nvPicPr>
          <p:blipFill>
            <a:blip r:embed="rId7"/>
            <a:stretch>
              <a:fillRect/>
            </a:stretch>
          </p:blipFill>
          <p:spPr>
            <a:xfrm>
              <a:off x="8938243" y="4310180"/>
              <a:ext cx="2619375" cy="1406272"/>
            </a:xfrm>
            <a:prstGeom prst="rect">
              <a:avLst/>
            </a:prstGeom>
          </p:spPr>
        </p:pic>
        <p:sp>
          <p:nvSpPr>
            <p:cNvPr id="31" name="ZoneTexte 3">
              <a:extLst>
                <a:ext uri="{FF2B5EF4-FFF2-40B4-BE49-F238E27FC236}">
                  <a16:creationId xmlns="" xmlns:a16="http://schemas.microsoft.com/office/drawing/2014/main" id="{D2C3075F-076D-4348-89C9-941D19B56296}"/>
                </a:ext>
              </a:extLst>
            </p:cNvPr>
            <p:cNvSpPr txBox="1">
              <a:spLocks noChangeArrowheads="1"/>
            </p:cNvSpPr>
            <p:nvPr>
              <p:custDataLst>
                <p:tags r:id="rId1"/>
              </p:custDataLst>
            </p:nvPr>
          </p:nvSpPr>
          <p:spPr bwMode="auto">
            <a:xfrm>
              <a:off x="8871485" y="5736471"/>
              <a:ext cx="275289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500">
                  <a:solidFill>
                    <a:schemeClr val="tx1"/>
                  </a:solidFill>
                  <a:latin typeface="Arial" panose="020B0604020202020204" pitchFamily="34" charset="0"/>
                  <a:ea typeface="ＭＳ Ｐゴシック" panose="020B0600070205080204" pitchFamily="34" charset="-128"/>
                </a:defRPr>
              </a:lvl1pPr>
              <a:lvl2pPr marL="742950" indent="-285750">
                <a:defRPr sz="2500">
                  <a:solidFill>
                    <a:schemeClr val="tx1"/>
                  </a:solidFill>
                  <a:latin typeface="Arial" panose="020B0604020202020204" pitchFamily="34" charset="0"/>
                  <a:ea typeface="ＭＳ Ｐゴシック" panose="020B0600070205080204" pitchFamily="34" charset="-128"/>
                </a:defRPr>
              </a:lvl2pPr>
              <a:lvl3pPr marL="1143000" indent="-228600">
                <a:defRPr sz="2500">
                  <a:solidFill>
                    <a:schemeClr val="tx1"/>
                  </a:solidFill>
                  <a:latin typeface="Arial" panose="020B0604020202020204" pitchFamily="34" charset="0"/>
                  <a:ea typeface="ＭＳ Ｐゴシック" panose="020B0600070205080204" pitchFamily="34" charset="-128"/>
                </a:defRPr>
              </a:lvl3pPr>
              <a:lvl4pPr marL="1600200" indent="-228600">
                <a:defRPr sz="2500">
                  <a:solidFill>
                    <a:schemeClr val="tx1"/>
                  </a:solidFill>
                  <a:latin typeface="Arial" panose="020B0604020202020204" pitchFamily="34" charset="0"/>
                  <a:ea typeface="ＭＳ Ｐゴシック" panose="020B0600070205080204" pitchFamily="34" charset="-128"/>
                </a:defRPr>
              </a:lvl4pPr>
              <a:lvl5pPr marL="2057400" indent="-228600">
                <a:defRPr sz="25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9pPr>
            </a:lstStyle>
            <a:p>
              <a:pPr algn="ctr"/>
              <a:r>
                <a:rPr lang="fr-FR" sz="1200" i="1" dirty="0"/>
                <a:t>Dispositif de l’essai de traction in-situ</a:t>
              </a:r>
              <a:endParaRPr lang="fr-FR" altLang="fr-FR" sz="1200" i="1" dirty="0">
                <a:latin typeface="+mj-lt"/>
              </a:endParaRPr>
            </a:p>
          </p:txBody>
        </p:sp>
      </p:grpSp>
      <p:sp>
        <p:nvSpPr>
          <p:cNvPr id="33"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spTree>
    <p:extLst>
      <p:ext uri="{BB962C8B-B14F-4D97-AF65-F5344CB8AC3E}">
        <p14:creationId xmlns:p14="http://schemas.microsoft.com/office/powerpoint/2010/main" val="1406848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5</a:t>
            </a:fld>
            <a:endParaRPr lang="fr-FR" sz="1500" dirty="0">
              <a:solidFill>
                <a:schemeClr val="tx1">
                  <a:lumMod val="65000"/>
                  <a:lumOff val="35000"/>
                </a:schemeClr>
              </a:solidFill>
            </a:endParaRPr>
          </a:p>
        </p:txBody>
      </p:sp>
      <p:pic>
        <p:nvPicPr>
          <p:cNvPr id="16" name="Image 4"/>
          <p:cNvPicPr/>
          <p:nvPr/>
        </p:nvPicPr>
        <p:blipFill>
          <a:blip r:embed="rId3"/>
          <a:stretch/>
        </p:blipFill>
        <p:spPr>
          <a:xfrm>
            <a:off x="9028553" y="6310489"/>
            <a:ext cx="1067625" cy="443553"/>
          </a:xfrm>
          <a:prstGeom prst="rect">
            <a:avLst/>
          </a:prstGeom>
          <a:ln>
            <a:noFill/>
          </a:ln>
        </p:spPr>
      </p:pic>
      <p:pic>
        <p:nvPicPr>
          <p:cNvPr id="17" name="Image 5"/>
          <p:cNvPicPr/>
          <p:nvPr/>
        </p:nvPicPr>
        <p:blipFill>
          <a:blip r:embed="rId4"/>
          <a:stretch/>
        </p:blipFill>
        <p:spPr>
          <a:xfrm>
            <a:off x="10247931" y="6343350"/>
            <a:ext cx="840137" cy="377829"/>
          </a:xfrm>
          <a:prstGeom prst="rect">
            <a:avLst/>
          </a:prstGeom>
          <a:ln>
            <a:noFill/>
          </a:ln>
        </p:spPr>
      </p:pic>
      <p:sp>
        <p:nvSpPr>
          <p:cNvPr id="18" name="Title 1"/>
          <p:cNvSpPr txBox="1">
            <a:spLocks/>
          </p:cNvSpPr>
          <p:nvPr/>
        </p:nvSpPr>
        <p:spPr>
          <a:xfrm>
            <a:off x="735289" y="74869"/>
            <a:ext cx="3922160" cy="422346"/>
          </a:xfrm>
          <a:prstGeom prst="rect">
            <a:avLst/>
          </a:prstGeom>
        </p:spPr>
        <p:txBody>
          <a:bodyPr vert="horz" lIns="91440" tIns="45720" rIns="91440" bIns="45720" rtlCol="0" anchor="b">
            <a:normAutofit fontScale="4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fr-FR" b="1" dirty="0">
                <a:solidFill>
                  <a:schemeClr val="bg1"/>
                </a:solidFill>
              </a:rPr>
              <a:t>Objectifs de l’étude</a:t>
            </a:r>
          </a:p>
        </p:txBody>
      </p:sp>
      <p:sp>
        <p:nvSpPr>
          <p:cNvPr id="19" name="Title 1"/>
          <p:cNvSpPr txBox="1">
            <a:spLocks/>
          </p:cNvSpPr>
          <p:nvPr/>
        </p:nvSpPr>
        <p:spPr>
          <a:xfrm rot="16200000">
            <a:off x="-1882820" y="2603805"/>
            <a:ext cx="4959950" cy="1381214"/>
          </a:xfrm>
          <a:prstGeom prst="rect">
            <a:avLst/>
          </a:prstGeom>
        </p:spPr>
        <p:txBody>
          <a:bodyPr anchor="b"/>
          <a:lstStyle>
            <a:lvl1pPr algn="l" defTabSz="914400" rtl="0" eaLnBrk="1" latinLnBrk="0" hangingPunct="1">
              <a:lnSpc>
                <a:spcPct val="90000"/>
              </a:lnSpc>
              <a:spcBef>
                <a:spcPct val="0"/>
              </a:spcBef>
              <a:buNone/>
              <a:defRPr sz="2000" kern="1200">
                <a:solidFill>
                  <a:schemeClr val="bg1"/>
                </a:solidFill>
                <a:latin typeface="+mj-lt"/>
                <a:ea typeface="+mj-ea"/>
                <a:cs typeface="+mj-cs"/>
              </a:defRPr>
            </a:lvl1pPr>
          </a:lstStyle>
          <a:p>
            <a:r>
              <a:rPr lang="fr-FR" sz="9500" b="1" dirty="0">
                <a:solidFill>
                  <a:schemeClr val="bg1">
                    <a:alpha val="20000"/>
                  </a:schemeClr>
                </a:solidFill>
              </a:rPr>
              <a:t>Objectifs</a:t>
            </a:r>
          </a:p>
        </p:txBody>
      </p:sp>
      <p:sp>
        <p:nvSpPr>
          <p:cNvPr id="12" name="TextBox 25"/>
          <p:cNvSpPr txBox="1"/>
          <p:nvPr/>
        </p:nvSpPr>
        <p:spPr>
          <a:xfrm>
            <a:off x="975014" y="647501"/>
            <a:ext cx="11216986" cy="5401479"/>
          </a:xfrm>
          <a:prstGeom prst="rect">
            <a:avLst/>
          </a:prstGeom>
          <a:noFill/>
          <a:ln>
            <a:noFill/>
          </a:ln>
        </p:spPr>
        <p:txBody>
          <a:bodyPr wrap="square" rtlCol="0">
            <a:spAutoFit/>
          </a:bodyPr>
          <a:lstStyle/>
          <a:p>
            <a:pPr marL="800100" lvl="1" indent="-342900">
              <a:buFont typeface="+mj-lt"/>
              <a:buAutoNum type="arabicPeriod"/>
            </a:pPr>
            <a:endParaRPr lang="en-GB" dirty="0"/>
          </a:p>
          <a:p>
            <a:pPr marL="800100" lvl="1" indent="-342900">
              <a:buFont typeface="+mj-lt"/>
              <a:buAutoNum type="arabicPeriod"/>
            </a:pPr>
            <a:r>
              <a:rPr lang="fr-FR" b="1" dirty="0" smtClean="0">
                <a:solidFill>
                  <a:srgbClr val="494949"/>
                </a:solidFill>
              </a:rPr>
              <a:t>Implémentation d’une </a:t>
            </a:r>
            <a:r>
              <a:rPr lang="fr-FR" b="1" dirty="0">
                <a:solidFill>
                  <a:srgbClr val="494949"/>
                </a:solidFill>
              </a:rPr>
              <a:t>loi de </a:t>
            </a:r>
            <a:r>
              <a:rPr lang="fr-FR" b="1" dirty="0" smtClean="0">
                <a:solidFill>
                  <a:srgbClr val="494949"/>
                </a:solidFill>
              </a:rPr>
              <a:t>comportement descriptive de la plasticité cristalline.</a:t>
            </a:r>
            <a:endParaRPr lang="fr-FR" dirty="0"/>
          </a:p>
          <a:p>
            <a:pPr marL="800100" lvl="1" indent="-342900">
              <a:buFont typeface="+mj-lt"/>
              <a:buAutoNum type="arabicPeriod"/>
            </a:pPr>
            <a:endParaRPr lang="fr-FR" dirty="0"/>
          </a:p>
          <a:p>
            <a:pPr marL="800100" lvl="1" indent="-342900">
              <a:buFont typeface="+mj-lt"/>
              <a:buAutoNum type="arabicPeriod"/>
            </a:pPr>
            <a:endParaRPr lang="fr-FR" dirty="0"/>
          </a:p>
          <a:p>
            <a:pPr marL="800100" lvl="1" indent="-342900">
              <a:buFont typeface="+mj-lt"/>
              <a:buAutoNum type="arabicPeriod"/>
            </a:pPr>
            <a:endParaRPr lang="fr-FR" dirty="0"/>
          </a:p>
          <a:p>
            <a:pPr marL="800100" lvl="1" indent="-342900">
              <a:lnSpc>
                <a:spcPct val="150000"/>
              </a:lnSpc>
              <a:buFont typeface="+mj-lt"/>
              <a:buAutoNum type="arabicPeriod"/>
            </a:pPr>
            <a:r>
              <a:rPr lang="fr-FR" b="1" dirty="0">
                <a:solidFill>
                  <a:srgbClr val="494949"/>
                </a:solidFill>
              </a:rPr>
              <a:t>Recalage des paramètres du </a:t>
            </a:r>
            <a:r>
              <a:rPr lang="fr-FR" b="1" dirty="0" smtClean="0">
                <a:solidFill>
                  <a:srgbClr val="494949"/>
                </a:solidFill>
              </a:rPr>
              <a:t>modèle </a:t>
            </a:r>
            <a:r>
              <a:rPr lang="fr-FR" b="1" dirty="0">
                <a:solidFill>
                  <a:srgbClr val="494949"/>
                </a:solidFill>
              </a:rPr>
              <a:t>à partir d’essais sur des bicristaux </a:t>
            </a:r>
          </a:p>
          <a:p>
            <a:pPr marL="800100" lvl="1" indent="-342900">
              <a:lnSpc>
                <a:spcPct val="150000"/>
              </a:lnSpc>
              <a:buFont typeface="+mj-lt"/>
              <a:buAutoNum type="arabicPeriod"/>
            </a:pPr>
            <a:endParaRPr lang="fr-FR" b="1" dirty="0">
              <a:solidFill>
                <a:srgbClr val="494949"/>
              </a:solidFill>
            </a:endParaRPr>
          </a:p>
          <a:p>
            <a:pPr marL="800100" lvl="1" indent="-342900">
              <a:lnSpc>
                <a:spcPct val="150000"/>
              </a:lnSpc>
              <a:buFont typeface="+mj-lt"/>
              <a:buAutoNum type="arabicPeriod"/>
            </a:pPr>
            <a:endParaRPr lang="fr-FR" b="1" dirty="0">
              <a:solidFill>
                <a:srgbClr val="FFC000"/>
              </a:solidFill>
            </a:endParaRPr>
          </a:p>
          <a:p>
            <a:pPr marL="800100" lvl="1" indent="-342900">
              <a:lnSpc>
                <a:spcPct val="150000"/>
              </a:lnSpc>
              <a:buFont typeface="+mj-lt"/>
              <a:buAutoNum type="arabicPeriod"/>
            </a:pPr>
            <a:endParaRPr lang="fr-FR" b="1" dirty="0">
              <a:solidFill>
                <a:srgbClr val="FFC000"/>
              </a:solidFill>
            </a:endParaRPr>
          </a:p>
          <a:p>
            <a:pPr marL="800100" lvl="1" indent="-342900">
              <a:lnSpc>
                <a:spcPct val="150000"/>
              </a:lnSpc>
              <a:buFont typeface="+mj-lt"/>
              <a:buAutoNum type="arabicPeriod"/>
            </a:pPr>
            <a:endParaRPr lang="fr-FR" b="1" dirty="0">
              <a:solidFill>
                <a:srgbClr val="FFC000"/>
              </a:solidFill>
            </a:endParaRPr>
          </a:p>
          <a:p>
            <a:pPr marL="800100" lvl="1" indent="-342900">
              <a:lnSpc>
                <a:spcPct val="150000"/>
              </a:lnSpc>
              <a:buFont typeface="+mj-lt"/>
              <a:buAutoNum type="arabicPeriod"/>
            </a:pPr>
            <a:endParaRPr lang="fr-FR" sz="600" b="1" dirty="0">
              <a:solidFill>
                <a:srgbClr val="494949"/>
              </a:solidFill>
            </a:endParaRPr>
          </a:p>
          <a:p>
            <a:pPr marL="800100" lvl="1" indent="-342900">
              <a:lnSpc>
                <a:spcPct val="150000"/>
              </a:lnSpc>
              <a:buFont typeface="+mj-lt"/>
              <a:buAutoNum type="arabicPeriod"/>
            </a:pPr>
            <a:r>
              <a:rPr lang="fr-FR" b="1" dirty="0" smtClean="0">
                <a:solidFill>
                  <a:srgbClr val="494949"/>
                </a:solidFill>
              </a:rPr>
              <a:t>Influence </a:t>
            </a:r>
            <a:r>
              <a:rPr lang="fr-FR" b="1" dirty="0">
                <a:solidFill>
                  <a:srgbClr val="494949"/>
                </a:solidFill>
              </a:rPr>
              <a:t>des éléments de la microstructure sur le comportement mécanique du matériau.</a:t>
            </a:r>
          </a:p>
          <a:p>
            <a:pPr marL="800100" lvl="1" indent="-342900">
              <a:lnSpc>
                <a:spcPct val="150000"/>
              </a:lnSpc>
              <a:buFont typeface="+mj-lt"/>
              <a:buAutoNum type="arabicPeriod"/>
            </a:pPr>
            <a:endParaRPr lang="fr-FR" dirty="0">
              <a:solidFill>
                <a:schemeClr val="tx1">
                  <a:lumMod val="75000"/>
                  <a:lumOff val="25000"/>
                </a:schemeClr>
              </a:solidFill>
            </a:endParaRPr>
          </a:p>
          <a:p>
            <a:pPr marL="800100" lvl="1" indent="-342900">
              <a:lnSpc>
                <a:spcPct val="150000"/>
              </a:lnSpc>
              <a:buFont typeface="+mj-lt"/>
              <a:buAutoNum type="arabicPeriod"/>
            </a:pPr>
            <a:endParaRPr lang="en-GB" dirty="0"/>
          </a:p>
          <a:p>
            <a:pPr marL="800100" lvl="1" indent="-342900">
              <a:lnSpc>
                <a:spcPct val="150000"/>
              </a:lnSpc>
              <a:buFont typeface="+mj-lt"/>
              <a:buAutoNum type="arabicPeriod"/>
            </a:pPr>
            <a:endParaRPr lang="en-GB" dirty="0"/>
          </a:p>
        </p:txBody>
      </p:sp>
      <p:grpSp>
        <p:nvGrpSpPr>
          <p:cNvPr id="8" name="Groupe 7"/>
          <p:cNvGrpSpPr/>
          <p:nvPr/>
        </p:nvGrpSpPr>
        <p:grpSpPr>
          <a:xfrm>
            <a:off x="4119987" y="4930857"/>
            <a:ext cx="4096404" cy="919680"/>
            <a:chOff x="4101948" y="1596518"/>
            <a:chExt cx="4096404" cy="919680"/>
          </a:xfrm>
        </p:grpSpPr>
        <p:pic>
          <p:nvPicPr>
            <p:cNvPr id="2" name="Image 1"/>
            <p:cNvPicPr>
              <a:picLocks noChangeAspect="1"/>
            </p:cNvPicPr>
            <p:nvPr/>
          </p:nvPicPr>
          <p:blipFill rotWithShape="1">
            <a:blip r:embed="rId5"/>
            <a:srcRect l="11011" r="8014"/>
            <a:stretch/>
          </p:blipFill>
          <p:spPr>
            <a:xfrm>
              <a:off x="4101948" y="1596518"/>
              <a:ext cx="1676683" cy="919680"/>
            </a:xfrm>
            <a:prstGeom prst="rect">
              <a:avLst/>
            </a:prstGeom>
          </p:spPr>
        </p:pic>
        <p:pic>
          <p:nvPicPr>
            <p:cNvPr id="21" name="Picture 40"/>
            <p:cNvPicPr>
              <a:picLocks noChangeAspect="1"/>
            </p:cNvPicPr>
            <p:nvPr/>
          </p:nvPicPr>
          <p:blipFill>
            <a:blip r:embed="rId6"/>
            <a:stretch>
              <a:fillRect/>
            </a:stretch>
          </p:blipFill>
          <p:spPr>
            <a:xfrm>
              <a:off x="6007391" y="1942058"/>
              <a:ext cx="311607" cy="228600"/>
            </a:xfrm>
            <a:prstGeom prst="rect">
              <a:avLst/>
            </a:prstGeom>
          </p:spPr>
        </p:pic>
        <p:pic>
          <p:nvPicPr>
            <p:cNvPr id="3" name="Image 2"/>
            <p:cNvPicPr>
              <a:picLocks noChangeAspect="1"/>
            </p:cNvPicPr>
            <p:nvPr/>
          </p:nvPicPr>
          <p:blipFill>
            <a:blip r:embed="rId7"/>
            <a:stretch>
              <a:fillRect/>
            </a:stretch>
          </p:blipFill>
          <p:spPr>
            <a:xfrm>
              <a:off x="6753645" y="1619770"/>
              <a:ext cx="1444707" cy="873175"/>
            </a:xfrm>
            <a:prstGeom prst="rect">
              <a:avLst/>
            </a:prstGeom>
          </p:spPr>
        </p:pic>
      </p:grpSp>
      <p:grpSp>
        <p:nvGrpSpPr>
          <p:cNvPr id="30" name="Groupe 29"/>
          <p:cNvGrpSpPr/>
          <p:nvPr/>
        </p:nvGrpSpPr>
        <p:grpSpPr>
          <a:xfrm>
            <a:off x="3585645" y="2667093"/>
            <a:ext cx="5753556" cy="1426464"/>
            <a:chOff x="3516820" y="2591692"/>
            <a:chExt cx="5753556" cy="1426464"/>
          </a:xfrm>
        </p:grpSpPr>
        <p:sp>
          <p:nvSpPr>
            <p:cNvPr id="22" name="Oval 35"/>
            <p:cNvSpPr>
              <a:spLocks noChangeAspect="1"/>
            </p:cNvSpPr>
            <p:nvPr/>
          </p:nvSpPr>
          <p:spPr>
            <a:xfrm>
              <a:off x="4932450" y="3447056"/>
              <a:ext cx="508652" cy="508652"/>
            </a:xfrm>
            <a:prstGeom prst="ellipse">
              <a:avLst/>
            </a:prstGeom>
            <a:noFill/>
            <a:ln w="22225">
              <a:solidFill>
                <a:srgbClr val="D76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0" name="Groupe 9"/>
            <p:cNvGrpSpPr/>
            <p:nvPr/>
          </p:nvGrpSpPr>
          <p:grpSpPr>
            <a:xfrm>
              <a:off x="3516820" y="2591692"/>
              <a:ext cx="5753556" cy="1426464"/>
              <a:chOff x="3154680" y="4228988"/>
              <a:chExt cx="6589228" cy="1633650"/>
            </a:xfrm>
          </p:grpSpPr>
          <p:pic>
            <p:nvPicPr>
              <p:cNvPr id="7" name="Image 6"/>
              <p:cNvPicPr>
                <a:picLocks noChangeAspect="1"/>
              </p:cNvPicPr>
              <p:nvPr/>
            </p:nvPicPr>
            <p:blipFill>
              <a:blip r:embed="rId8"/>
              <a:stretch>
                <a:fillRect/>
              </a:stretch>
            </p:blipFill>
            <p:spPr>
              <a:xfrm>
                <a:off x="3718689" y="5255777"/>
                <a:ext cx="2804338" cy="518610"/>
              </a:xfrm>
              <a:prstGeom prst="rect">
                <a:avLst/>
              </a:prstGeom>
            </p:spPr>
          </p:pic>
          <p:cxnSp>
            <p:nvCxnSpPr>
              <p:cNvPr id="23" name="Straight Connector 39"/>
              <p:cNvCxnSpPr/>
              <p:nvPr/>
            </p:nvCxnSpPr>
            <p:spPr>
              <a:xfrm flipV="1">
                <a:off x="5250828" y="4537471"/>
                <a:ext cx="2953922" cy="735112"/>
              </a:xfrm>
              <a:prstGeom prst="line">
                <a:avLst/>
              </a:prstGeom>
              <a:ln w="22225">
                <a:solidFill>
                  <a:srgbClr val="D76213"/>
                </a:solidFill>
              </a:ln>
            </p:spPr>
            <p:style>
              <a:lnRef idx="1">
                <a:schemeClr val="accent1"/>
              </a:lnRef>
              <a:fillRef idx="0">
                <a:schemeClr val="accent1"/>
              </a:fillRef>
              <a:effectRef idx="0">
                <a:schemeClr val="accent1"/>
              </a:effectRef>
              <a:fontRef idx="minor">
                <a:schemeClr val="tx1"/>
              </a:fontRef>
            </p:style>
          </p:cxnSp>
          <p:sp>
            <p:nvSpPr>
              <p:cNvPr id="9" name="Flèche gauche 8"/>
              <p:cNvSpPr/>
              <p:nvPr/>
            </p:nvSpPr>
            <p:spPr>
              <a:xfrm>
                <a:off x="3154680" y="5448300"/>
                <a:ext cx="464820" cy="160020"/>
              </a:xfrm>
              <a:prstGeom prst="lef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Flèche gauche 25"/>
              <p:cNvSpPr/>
              <p:nvPr/>
            </p:nvSpPr>
            <p:spPr>
              <a:xfrm rot="10800000">
                <a:off x="6583507" y="5442633"/>
                <a:ext cx="464820" cy="160020"/>
              </a:xfrm>
              <a:prstGeom prst="lef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3" name="Image 12"/>
              <p:cNvPicPr>
                <a:picLocks noChangeAspect="1"/>
              </p:cNvPicPr>
              <p:nvPr/>
            </p:nvPicPr>
            <p:blipFill>
              <a:blip r:embed="rId9"/>
              <a:stretch>
                <a:fillRect/>
              </a:stretch>
            </p:blipFill>
            <p:spPr>
              <a:xfrm>
                <a:off x="8204750" y="4228988"/>
                <a:ext cx="1539158" cy="1633650"/>
              </a:xfrm>
              <a:prstGeom prst="rect">
                <a:avLst/>
              </a:prstGeom>
              <a:ln w="28575">
                <a:solidFill>
                  <a:srgbClr val="D76213"/>
                </a:solidFill>
              </a:ln>
            </p:spPr>
          </p:pic>
        </p:grpSp>
      </p:grpSp>
      <p:sp>
        <p:nvSpPr>
          <p:cNvPr id="28"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pic>
        <p:nvPicPr>
          <p:cNvPr id="29" name="Image 28"/>
          <p:cNvPicPr>
            <a:picLocks noChangeAspect="1"/>
          </p:cNvPicPr>
          <p:nvPr/>
        </p:nvPicPr>
        <p:blipFill>
          <a:blip r:embed="rId10"/>
          <a:stretch>
            <a:fillRect/>
          </a:stretch>
        </p:blipFill>
        <p:spPr>
          <a:xfrm>
            <a:off x="5057808" y="1388457"/>
            <a:ext cx="1823370" cy="525787"/>
          </a:xfrm>
          <a:prstGeom prst="rect">
            <a:avLst/>
          </a:prstGeom>
        </p:spPr>
      </p:pic>
    </p:spTree>
    <p:extLst>
      <p:ext uri="{BB962C8B-B14F-4D97-AF65-F5344CB8AC3E}">
        <p14:creationId xmlns:p14="http://schemas.microsoft.com/office/powerpoint/2010/main" val="379978113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6</a:t>
            </a:fld>
            <a:endParaRPr lang="fr-FR" sz="1500" dirty="0">
              <a:solidFill>
                <a:schemeClr val="tx1">
                  <a:lumMod val="65000"/>
                  <a:lumOff val="35000"/>
                </a:schemeClr>
              </a:solidFill>
            </a:endParaRPr>
          </a:p>
        </p:txBody>
      </p:sp>
      <p:pic>
        <p:nvPicPr>
          <p:cNvPr id="16" name="Image 4"/>
          <p:cNvPicPr/>
          <p:nvPr/>
        </p:nvPicPr>
        <p:blipFill>
          <a:blip r:embed="rId3"/>
          <a:stretch/>
        </p:blipFill>
        <p:spPr>
          <a:xfrm>
            <a:off x="9028553" y="6310489"/>
            <a:ext cx="1067625" cy="443553"/>
          </a:xfrm>
          <a:prstGeom prst="rect">
            <a:avLst/>
          </a:prstGeom>
          <a:ln>
            <a:noFill/>
          </a:ln>
        </p:spPr>
      </p:pic>
      <p:pic>
        <p:nvPicPr>
          <p:cNvPr id="17" name="Image 5"/>
          <p:cNvPicPr/>
          <p:nvPr/>
        </p:nvPicPr>
        <p:blipFill>
          <a:blip r:embed="rId4"/>
          <a:stretch/>
        </p:blipFill>
        <p:spPr>
          <a:xfrm>
            <a:off x="10247931" y="6343350"/>
            <a:ext cx="840137" cy="377829"/>
          </a:xfrm>
          <a:prstGeom prst="rect">
            <a:avLst/>
          </a:prstGeom>
          <a:ln>
            <a:noFill/>
          </a:ln>
        </p:spPr>
      </p:pic>
      <p:sp>
        <p:nvSpPr>
          <p:cNvPr id="18" name="Title 1"/>
          <p:cNvSpPr txBox="1">
            <a:spLocks/>
          </p:cNvSpPr>
          <p:nvPr/>
        </p:nvSpPr>
        <p:spPr>
          <a:xfrm>
            <a:off x="977949" y="76065"/>
            <a:ext cx="3922160" cy="422346"/>
          </a:xfrm>
          <a:prstGeom prst="rect">
            <a:avLst/>
          </a:prstGeom>
        </p:spPr>
        <p:txBody>
          <a:bodyPr vert="horz" lIns="91440" tIns="45720" rIns="91440" bIns="45720" rtlCol="0" anchor="b">
            <a:normAutofit fontScale="4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fr-FR" b="1" dirty="0">
                <a:solidFill>
                  <a:schemeClr val="bg1"/>
                </a:solidFill>
              </a:rPr>
              <a:t>Plan de la présentation</a:t>
            </a:r>
          </a:p>
        </p:txBody>
      </p:sp>
      <p:graphicFrame>
        <p:nvGraphicFramePr>
          <p:cNvPr id="34" name="Diagram 63"/>
          <p:cNvGraphicFramePr/>
          <p:nvPr>
            <p:extLst>
              <p:ext uri="{D42A27DB-BD31-4B8C-83A1-F6EECF244321}">
                <p14:modId xmlns:p14="http://schemas.microsoft.com/office/powerpoint/2010/main" val="505320299"/>
              </p:ext>
            </p:extLst>
          </p:nvPr>
        </p:nvGraphicFramePr>
        <p:xfrm>
          <a:off x="1662787" y="1009649"/>
          <a:ext cx="9710064" cy="482322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21"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grpSp>
        <p:nvGrpSpPr>
          <p:cNvPr id="2" name="Groupe 1"/>
          <p:cNvGrpSpPr/>
          <p:nvPr/>
        </p:nvGrpSpPr>
        <p:grpSpPr>
          <a:xfrm>
            <a:off x="-92236" y="844040"/>
            <a:ext cx="1374645" cy="4434523"/>
            <a:chOff x="-92236" y="844040"/>
            <a:chExt cx="1374645" cy="4434523"/>
          </a:xfrm>
        </p:grpSpPr>
        <p:grpSp>
          <p:nvGrpSpPr>
            <p:cNvPr id="24" name="Group 15"/>
            <p:cNvGrpSpPr/>
            <p:nvPr/>
          </p:nvGrpSpPr>
          <p:grpSpPr>
            <a:xfrm>
              <a:off x="-92236" y="1549991"/>
              <a:ext cx="1374645" cy="3728572"/>
              <a:chOff x="-93957" y="1108949"/>
              <a:chExt cx="1037291" cy="3512066"/>
            </a:xfrm>
          </p:grpSpPr>
          <p:sp>
            <p:nvSpPr>
              <p:cNvPr id="29" name="TextBox 18"/>
              <p:cNvSpPr txBox="1"/>
              <p:nvPr/>
            </p:nvSpPr>
            <p:spPr>
              <a:xfrm>
                <a:off x="-63553" y="1108949"/>
                <a:ext cx="977394" cy="478343"/>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Présentation de la loi DD-CFC</a:t>
                </a:r>
              </a:p>
            </p:txBody>
          </p:sp>
          <p:sp>
            <p:nvSpPr>
              <p:cNvPr id="30" name="TextBox 19"/>
              <p:cNvSpPr txBox="1"/>
              <p:nvPr/>
            </p:nvSpPr>
            <p:spPr>
              <a:xfrm>
                <a:off x="-68492" y="1918061"/>
                <a:ext cx="1003572"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Implémentation et validation du comportement</a:t>
                </a:r>
              </a:p>
            </p:txBody>
          </p:sp>
          <p:sp>
            <p:nvSpPr>
              <p:cNvPr id="31" name="TextBox 20"/>
              <p:cNvSpPr txBox="1"/>
              <p:nvPr/>
            </p:nvSpPr>
            <p:spPr>
              <a:xfrm>
                <a:off x="-55402" y="3946985"/>
                <a:ext cx="977394" cy="674030"/>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outerShdw>
                    </a:effectLst>
                  </a:rPr>
                  <a:t>Caractérisation expérimentale et Simulation </a:t>
                </a:r>
              </a:p>
            </p:txBody>
          </p:sp>
          <p:sp>
            <p:nvSpPr>
              <p:cNvPr id="33" name="TextBox 22"/>
              <p:cNvSpPr txBox="1"/>
              <p:nvPr/>
            </p:nvSpPr>
            <p:spPr>
              <a:xfrm>
                <a:off x="-93957" y="2946011"/>
                <a:ext cx="1037291" cy="674029"/>
              </a:xfrm>
              <a:prstGeom prst="rect">
                <a:avLst/>
              </a:prstGeom>
              <a:noFill/>
            </p:spPr>
            <p:txBody>
              <a:bodyPr wrap="square" rtlCol="0">
                <a:spAutoFit/>
              </a:bodyPr>
              <a:lstStyle/>
              <a:p>
                <a:pPr algn="ctr"/>
                <a:r>
                  <a:rPr lang="fr-FR" sz="1350" dirty="0">
                    <a:solidFill>
                      <a:schemeClr val="bg1">
                        <a:alpha val="35000"/>
                      </a:schemeClr>
                    </a:solidFill>
                    <a:effectLst>
                      <a:outerShdw dist="50800" sx="1000" sy="1000" algn="ctr" rotWithShape="0">
                        <a:srgbClr val="000000">
                          <a:alpha val="59000"/>
                        </a:srgbClr>
                      </a:outerShdw>
                    </a:effectLst>
                  </a:rPr>
                  <a:t>Diagnostic de l’intégration du comportement</a:t>
                </a:r>
              </a:p>
            </p:txBody>
          </p:sp>
        </p:grpSp>
        <p:sp>
          <p:nvSpPr>
            <p:cNvPr id="20" name="TextBox 64"/>
            <p:cNvSpPr txBox="1"/>
            <p:nvPr/>
          </p:nvSpPr>
          <p:spPr>
            <a:xfrm>
              <a:off x="-60194" y="844040"/>
              <a:ext cx="1334931" cy="300082"/>
            </a:xfrm>
            <a:prstGeom prst="rect">
              <a:avLst/>
            </a:prstGeom>
            <a:noFill/>
          </p:spPr>
          <p:txBody>
            <a:bodyPr wrap="square" rtlCol="0">
              <a:spAutoFit/>
            </a:bodyPr>
            <a:lstStyle/>
            <a:p>
              <a:pPr algn="ctr"/>
              <a:r>
                <a:rPr lang="fr-FR" sz="1350" dirty="0">
                  <a:solidFill>
                    <a:schemeClr val="bg1"/>
                  </a:solidFill>
                  <a:effectLst>
                    <a:outerShdw dist="50800" sx="1000" sy="1000" algn="ctr" rotWithShape="0">
                      <a:srgbClr val="000000">
                        <a:alpha val="59000"/>
                      </a:srgbClr>
                    </a:outerShdw>
                  </a:effectLst>
                </a:rPr>
                <a:t>Introduction</a:t>
              </a:r>
            </a:p>
          </p:txBody>
        </p:sp>
      </p:grpSp>
      <p:sp>
        <p:nvSpPr>
          <p:cNvPr id="22" name="TextBox 17"/>
          <p:cNvSpPr txBox="1"/>
          <p:nvPr/>
        </p:nvSpPr>
        <p:spPr>
          <a:xfrm>
            <a:off x="-23810" y="5617449"/>
            <a:ext cx="1272721" cy="300082"/>
          </a:xfrm>
          <a:prstGeom prst="rect">
            <a:avLst/>
          </a:prstGeom>
          <a:noFill/>
        </p:spPr>
        <p:txBody>
          <a:bodyPr wrap="none" rtlCol="0">
            <a:spAutoFit/>
          </a:bodyPr>
          <a:lstStyle/>
          <a:p>
            <a:r>
              <a:rPr lang="fr-FR" sz="1350" dirty="0">
                <a:solidFill>
                  <a:schemeClr val="bg1">
                    <a:alpha val="35000"/>
                  </a:schemeClr>
                </a:solidFill>
                <a:effectLst>
                  <a:outerShdw dist="50800" sx="1000" sy="1000" algn="ctr" rotWithShape="0">
                    <a:srgbClr val="000000"/>
                  </a:outerShdw>
                </a:effectLst>
              </a:rPr>
              <a:t>Bilan de l’étude</a:t>
            </a:r>
          </a:p>
        </p:txBody>
      </p:sp>
    </p:spTree>
    <p:extLst>
      <p:ext uri="{BB962C8B-B14F-4D97-AF65-F5344CB8AC3E}">
        <p14:creationId xmlns:p14="http://schemas.microsoft.com/office/powerpoint/2010/main" val="389493401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7</a:t>
            </a:fld>
            <a:endParaRPr lang="fr-FR" sz="1500" dirty="0">
              <a:solidFill>
                <a:schemeClr val="tx1">
                  <a:lumMod val="65000"/>
                  <a:lumOff val="35000"/>
                </a:schemeClr>
              </a:solidFill>
            </a:endParaRPr>
          </a:p>
        </p:txBody>
      </p:sp>
      <p:pic>
        <p:nvPicPr>
          <p:cNvPr id="16" name="Image 4"/>
          <p:cNvPicPr/>
          <p:nvPr/>
        </p:nvPicPr>
        <p:blipFill>
          <a:blip r:embed="rId4"/>
          <a:stretch/>
        </p:blipFill>
        <p:spPr>
          <a:xfrm>
            <a:off x="9028553" y="6310489"/>
            <a:ext cx="1067625" cy="443553"/>
          </a:xfrm>
          <a:prstGeom prst="rect">
            <a:avLst/>
          </a:prstGeom>
          <a:ln>
            <a:noFill/>
          </a:ln>
        </p:spPr>
      </p:pic>
      <p:pic>
        <p:nvPicPr>
          <p:cNvPr id="17" name="Image 5"/>
          <p:cNvPicPr/>
          <p:nvPr/>
        </p:nvPicPr>
        <p:blipFill>
          <a:blip r:embed="rId5"/>
          <a:stretch/>
        </p:blipFill>
        <p:spPr>
          <a:xfrm>
            <a:off x="10247931" y="6343350"/>
            <a:ext cx="840137" cy="377829"/>
          </a:xfrm>
          <a:prstGeom prst="rect">
            <a:avLst/>
          </a:prstGeom>
          <a:ln>
            <a:noFill/>
          </a:ln>
        </p:spPr>
      </p:pic>
      <p:sp>
        <p:nvSpPr>
          <p:cNvPr id="22" name="Subtitle 2"/>
          <p:cNvSpPr>
            <a:spLocks noGrp="1"/>
          </p:cNvSpPr>
          <p:nvPr>
            <p:ph type="subTitle" idx="1"/>
          </p:nvPr>
        </p:nvSpPr>
        <p:spPr>
          <a:xfrm>
            <a:off x="1254126" y="681590"/>
            <a:ext cx="5632663" cy="349683"/>
          </a:xfrm>
        </p:spPr>
        <p:txBody>
          <a:bodyPr>
            <a:noAutofit/>
          </a:bodyPr>
          <a:lstStyle/>
          <a:p>
            <a:pPr algn="l"/>
            <a:r>
              <a:rPr lang="fr-FR" sz="2000" b="1" dirty="0">
                <a:solidFill>
                  <a:schemeClr val="accent2">
                    <a:lumMod val="50000"/>
                  </a:schemeClr>
                </a:solidFill>
              </a:rPr>
              <a:t>Loi de comportement DD-CFC</a:t>
            </a:r>
          </a:p>
        </p:txBody>
      </p:sp>
      <mc:AlternateContent xmlns:mc="http://schemas.openxmlformats.org/markup-compatibility/2006" xmlns:a14="http://schemas.microsoft.com/office/drawing/2010/main">
        <mc:Choice Requires="a14">
          <p:sp>
            <p:nvSpPr>
              <p:cNvPr id="55" name="TextBox 53"/>
              <p:cNvSpPr txBox="1"/>
              <p:nvPr/>
            </p:nvSpPr>
            <p:spPr>
              <a:xfrm>
                <a:off x="1800638" y="3740127"/>
                <a:ext cx="6579792" cy="2031325"/>
              </a:xfrm>
              <a:prstGeom prst="rect">
                <a:avLst/>
              </a:prstGeom>
              <a:noFill/>
            </p:spPr>
            <p:txBody>
              <a:bodyPr wrap="square" rtlCol="0">
                <a:spAutoFit/>
              </a:bodyPr>
              <a:lstStyle/>
              <a:p>
                <a:pPr algn="ctr"/>
                <a:r>
                  <a:rPr lang="fr-FR" b="1" dirty="0">
                    <a:solidFill>
                      <a:srgbClr val="494949"/>
                    </a:solidFill>
                  </a:rPr>
                  <a:t> </a:t>
                </a:r>
              </a:p>
              <a:p>
                <a:pPr marL="285750" indent="-285750">
                  <a:buFont typeface="Arial" panose="020B0604020202020204" pitchFamily="34" charset="0"/>
                  <a:buChar char="•"/>
                </a:pPr>
                <a:r>
                  <a:rPr lang="fr-FR" dirty="0">
                    <a:solidFill>
                      <a:srgbClr val="494949"/>
                    </a:solidFill>
                  </a:rPr>
                  <a:t>Structure CFC </a:t>
                </a:r>
                <a:r>
                  <a:rPr lang="fr-FR" dirty="0">
                    <a:solidFill>
                      <a:srgbClr val="494949"/>
                    </a:solidFill>
                    <a:sym typeface="Wingdings" panose="05000000000000000000" pitchFamily="2" charset="2"/>
                  </a:rPr>
                  <a:t> </a:t>
                </a:r>
                <a:r>
                  <a:rPr lang="fr-FR" dirty="0" smtClean="0">
                    <a:solidFill>
                      <a:srgbClr val="494949"/>
                    </a:solidFill>
                    <a:sym typeface="Wingdings" panose="05000000000000000000" pitchFamily="2" charset="2"/>
                  </a:rPr>
                  <a:t>Compte-tenu des symétries, on a 12 </a:t>
                </a:r>
                <a:r>
                  <a:rPr lang="fr-FR" dirty="0">
                    <a:solidFill>
                      <a:srgbClr val="494949"/>
                    </a:solidFill>
                    <a:sym typeface="Wingdings" panose="05000000000000000000" pitchFamily="2" charset="2"/>
                  </a:rPr>
                  <a:t>systèmes de glissement dans le plan {</a:t>
                </a:r>
                <a:r>
                  <a:rPr lang="fr-FR" dirty="0" smtClean="0">
                    <a:solidFill>
                      <a:srgbClr val="494949"/>
                    </a:solidFill>
                    <a:sym typeface="Wingdings" panose="05000000000000000000" pitchFamily="2" charset="2"/>
                  </a:rPr>
                  <a:t>111}, </a:t>
                </a:r>
                <a:r>
                  <a:rPr lang="fr-FR" dirty="0">
                    <a:solidFill>
                      <a:srgbClr val="494949"/>
                    </a:solidFill>
                    <a:sym typeface="Wingdings" panose="05000000000000000000" pitchFamily="2" charset="2"/>
                  </a:rPr>
                  <a:t>selon les directions </a:t>
                </a:r>
                <a:r>
                  <a:rPr lang="fr-FR" dirty="0">
                    <a:solidFill>
                      <a:srgbClr val="494949"/>
                    </a:solidFill>
                  </a:rPr>
                  <a:t>&lt;110&gt;. </a:t>
                </a:r>
                <a:endParaRPr lang="fr-FR" dirty="0" smtClean="0">
                  <a:solidFill>
                    <a:srgbClr val="494949"/>
                  </a:solidFill>
                </a:endParaRPr>
              </a:p>
              <a:p>
                <a:pPr marL="285750" indent="-285750">
                  <a:buFont typeface="Arial" panose="020B0604020202020204" pitchFamily="34" charset="0"/>
                  <a:buChar char="•"/>
                </a:pPr>
                <a:endParaRPr lang="fr-FR" dirty="0">
                  <a:solidFill>
                    <a:srgbClr val="494949"/>
                  </a:solidFill>
                </a:endParaRPr>
              </a:p>
              <a:p>
                <a:pPr marL="285750" indent="-285750">
                  <a:buFont typeface="Arial" panose="020B0604020202020204" pitchFamily="34" charset="0"/>
                  <a:buChar char="•"/>
                </a:pPr>
                <a:r>
                  <a:rPr lang="fr-FR" dirty="0" smtClean="0"/>
                  <a:t>Selon </a:t>
                </a:r>
                <a:r>
                  <a:rPr lang="fr-FR" dirty="0"/>
                  <a:t>la loi de Schmid, le glissement plastique </a:t>
                </a:r>
                <a14:m>
                  <m:oMath xmlns:m="http://schemas.openxmlformats.org/officeDocument/2006/math">
                    <m:sSup>
                      <m:sSupPr>
                        <m:ctrlPr>
                          <a:rPr lang="fr-FR" i="1">
                            <a:latin typeface="Cambria Math" panose="02040503050406030204" pitchFamily="18" charset="0"/>
                          </a:rPr>
                        </m:ctrlPr>
                      </m:sSupPr>
                      <m:e>
                        <m:r>
                          <a:rPr lang="fr-FR" i="1">
                            <a:latin typeface="Cambria Math" panose="02040503050406030204" pitchFamily="18" charset="0"/>
                          </a:rPr>
                          <m:t>𝛾</m:t>
                        </m:r>
                      </m:e>
                      <m:sup>
                        <m:r>
                          <a:rPr lang="fr-FR" i="1">
                            <a:latin typeface="Cambria Math" panose="02040503050406030204" pitchFamily="18" charset="0"/>
                          </a:rPr>
                          <m:t>𝑠</m:t>
                        </m:r>
                      </m:sup>
                    </m:sSup>
                  </m:oMath>
                </a14:m>
                <a:r>
                  <a:rPr lang="fr-FR" dirty="0"/>
                  <a:t> sur un système donné </a:t>
                </a:r>
                <a:r>
                  <a:rPr lang="fr-FR" i="1" dirty="0"/>
                  <a:t>s</a:t>
                </a:r>
                <a:r>
                  <a:rPr lang="fr-FR" dirty="0"/>
                  <a:t> s’amorce dès que la </a:t>
                </a:r>
                <a:r>
                  <a:rPr lang="fr-FR" dirty="0" err="1"/>
                  <a:t>cission</a:t>
                </a:r>
                <a:r>
                  <a:rPr lang="fr-FR" dirty="0"/>
                  <a:t> résolue </a:t>
                </a:r>
                <a14:m>
                  <m:oMath xmlns:m="http://schemas.openxmlformats.org/officeDocument/2006/math">
                    <m:sSup>
                      <m:sSupPr>
                        <m:ctrlPr>
                          <a:rPr lang="fr-FR" i="1">
                            <a:latin typeface="Cambria Math" panose="02040503050406030204" pitchFamily="18" charset="0"/>
                          </a:rPr>
                        </m:ctrlPr>
                      </m:sSupPr>
                      <m:e>
                        <m:r>
                          <a:rPr lang="fr-FR" i="1">
                            <a:latin typeface="Cambria Math" panose="02040503050406030204" pitchFamily="18" charset="0"/>
                          </a:rPr>
                          <m:t>𝜏</m:t>
                        </m:r>
                      </m:e>
                      <m:sup>
                        <m:r>
                          <a:rPr lang="fr-FR" i="1">
                            <a:latin typeface="Cambria Math" panose="02040503050406030204" pitchFamily="18" charset="0"/>
                          </a:rPr>
                          <m:t>𝑠</m:t>
                        </m:r>
                      </m:sup>
                    </m:sSup>
                  </m:oMath>
                </a14:m>
                <a:r>
                  <a:rPr lang="fr-FR" dirty="0"/>
                  <a:t> dépasse un seuil, appelé </a:t>
                </a:r>
                <a:r>
                  <a:rPr lang="fr-FR" dirty="0" err="1"/>
                  <a:t>cission</a:t>
                </a:r>
                <a:r>
                  <a:rPr lang="fr-FR" dirty="0"/>
                  <a:t> (résolue) critique</a:t>
                </a:r>
                <a14:m>
                  <m:oMath xmlns:m="http://schemas.openxmlformats.org/officeDocument/2006/math">
                    <m:sSubSup>
                      <m:sSubSupPr>
                        <m:ctrlPr>
                          <a:rPr lang="fr-FR" i="1">
                            <a:latin typeface="Cambria Math" panose="02040503050406030204" pitchFamily="18" charset="0"/>
                          </a:rPr>
                        </m:ctrlPr>
                      </m:sSubSupPr>
                      <m:e>
                        <m:r>
                          <a:rPr lang="fr-FR" i="1">
                            <a:latin typeface="Cambria Math" panose="02040503050406030204" pitchFamily="18" charset="0"/>
                          </a:rPr>
                          <m:t> </m:t>
                        </m:r>
                        <m:r>
                          <a:rPr lang="fr-FR" i="1">
                            <a:latin typeface="Cambria Math" panose="02040503050406030204" pitchFamily="18" charset="0"/>
                          </a:rPr>
                          <m:t>𝜏</m:t>
                        </m:r>
                      </m:e>
                      <m:sub>
                        <m:r>
                          <a:rPr lang="fr-FR" i="1">
                            <a:latin typeface="Cambria Math" panose="02040503050406030204" pitchFamily="18" charset="0"/>
                          </a:rPr>
                          <m:t>𝑐</m:t>
                        </m:r>
                      </m:sub>
                      <m:sup>
                        <m:r>
                          <a:rPr lang="fr-FR" i="1">
                            <a:latin typeface="Cambria Math" panose="02040503050406030204" pitchFamily="18" charset="0"/>
                          </a:rPr>
                          <m:t>𝑠</m:t>
                        </m:r>
                      </m:sup>
                    </m:sSubSup>
                  </m:oMath>
                </a14:m>
                <a:r>
                  <a:rPr lang="fr-FR" dirty="0"/>
                  <a:t>.</a:t>
                </a:r>
                <a:endParaRPr lang="fr-FR" i="1" dirty="0">
                  <a:solidFill>
                    <a:srgbClr val="494949"/>
                  </a:solidFill>
                </a:endParaRPr>
              </a:p>
            </p:txBody>
          </p:sp>
        </mc:Choice>
        <mc:Fallback xmlns="">
          <p:sp>
            <p:nvSpPr>
              <p:cNvPr id="55" name="TextBox 53"/>
              <p:cNvSpPr txBox="1">
                <a:spLocks noRot="1" noChangeAspect="1" noMove="1" noResize="1" noEditPoints="1" noAdjustHandles="1" noChangeArrowheads="1" noChangeShapeType="1" noTextEdit="1"/>
              </p:cNvSpPr>
              <p:nvPr/>
            </p:nvSpPr>
            <p:spPr>
              <a:xfrm>
                <a:off x="1800638" y="3740127"/>
                <a:ext cx="6579792" cy="2031325"/>
              </a:xfrm>
              <a:prstGeom prst="rect">
                <a:avLst/>
              </a:prstGeom>
              <a:blipFill rotWithShape="0">
                <a:blip r:embed="rId6"/>
                <a:stretch>
                  <a:fillRect l="-556" b="-3904"/>
                </a:stretch>
              </a:blipFill>
            </p:spPr>
            <p:txBody>
              <a:bodyPr/>
              <a:lstStyle/>
              <a:p>
                <a:r>
                  <a:rPr lang="fr-FR">
                    <a:noFill/>
                  </a:rPr>
                  <a:t> </a:t>
                </a:r>
              </a:p>
            </p:txBody>
          </p:sp>
        </mc:Fallback>
      </mc:AlternateContent>
      <p:sp>
        <p:nvSpPr>
          <p:cNvPr id="24"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sp>
        <p:nvSpPr>
          <p:cNvPr id="42" name="Title 1"/>
          <p:cNvSpPr txBox="1">
            <a:spLocks/>
          </p:cNvSpPr>
          <p:nvPr/>
        </p:nvSpPr>
        <p:spPr>
          <a:xfrm>
            <a:off x="1185342" y="76359"/>
            <a:ext cx="6129857" cy="422346"/>
          </a:xfrm>
          <a:prstGeom prst="rect">
            <a:avLst/>
          </a:prstGeom>
        </p:spPr>
        <p:txBody>
          <a:bodyPr vert="horz" lIns="91440" tIns="45720" rIns="91440" bIns="45720" rtlCol="0" anchor="b">
            <a:normAutofit fontScale="4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b="1" dirty="0">
                <a:solidFill>
                  <a:schemeClr val="bg1"/>
                </a:solidFill>
              </a:rPr>
              <a:t>Mécanismes de Plasticité Cristalline</a:t>
            </a:r>
          </a:p>
        </p:txBody>
      </p:sp>
      <p:sp>
        <p:nvSpPr>
          <p:cNvPr id="43" name="Subtitle 2"/>
          <p:cNvSpPr txBox="1">
            <a:spLocks/>
          </p:cNvSpPr>
          <p:nvPr/>
        </p:nvSpPr>
        <p:spPr>
          <a:xfrm>
            <a:off x="1254126" y="3456100"/>
            <a:ext cx="4427359" cy="34968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fr-FR" sz="2000" b="1" dirty="0">
                <a:solidFill>
                  <a:schemeClr val="accent2">
                    <a:lumMod val="50000"/>
                  </a:schemeClr>
                </a:solidFill>
              </a:rPr>
              <a:t> Structure Cubique Face Centrée</a:t>
            </a:r>
          </a:p>
        </p:txBody>
      </p:sp>
      <p:sp>
        <p:nvSpPr>
          <p:cNvPr id="44" name="Rectangle 43"/>
          <p:cNvSpPr/>
          <p:nvPr/>
        </p:nvSpPr>
        <p:spPr>
          <a:xfrm>
            <a:off x="1800638" y="1173075"/>
            <a:ext cx="10190566" cy="1754326"/>
          </a:xfrm>
          <a:prstGeom prst="rect">
            <a:avLst/>
          </a:prstGeom>
        </p:spPr>
        <p:txBody>
          <a:bodyPr wrap="square" anchor="ctr">
            <a:spAutoFit/>
          </a:bodyPr>
          <a:lstStyle/>
          <a:p>
            <a:pPr marL="285750" indent="-285750">
              <a:buFont typeface="Arial" panose="020B0604020202020204" pitchFamily="34" charset="0"/>
              <a:buChar char="•"/>
            </a:pPr>
            <a:r>
              <a:rPr lang="fr-FR" dirty="0"/>
              <a:t>Les plans de glissement préférentiels sont ceux de plus forte densité atomique, soit, pour le réseau CFC, les plans octaédriques de type {1 1 1}. Les directions de glissement denses sont les trois directions de types  [1 1 0]  comme illustré </a:t>
            </a:r>
            <a:r>
              <a:rPr lang="fr-FR" dirty="0" smtClean="0"/>
              <a:t> ci-dessous.</a:t>
            </a:r>
          </a:p>
          <a:p>
            <a:pPr marL="285750" indent="-285750">
              <a:buFont typeface="Arial" panose="020B0604020202020204" pitchFamily="34" charset="0"/>
              <a:buChar char="•"/>
            </a:pPr>
            <a:endParaRPr lang="fr-FR" dirty="0">
              <a:solidFill>
                <a:srgbClr val="494949"/>
              </a:solidFill>
              <a:sym typeface="Wingdings" panose="05000000000000000000" pitchFamily="2" charset="2"/>
            </a:endParaRPr>
          </a:p>
          <a:p>
            <a:pPr marL="285750" indent="-285750">
              <a:buFont typeface="Arial" panose="020B0604020202020204" pitchFamily="34" charset="0"/>
              <a:buChar char="•"/>
            </a:pPr>
            <a:r>
              <a:rPr lang="fr-FR" dirty="0">
                <a:solidFill>
                  <a:srgbClr val="494949"/>
                </a:solidFill>
              </a:rPr>
              <a:t>Paramètres de la loi identifiée </a:t>
            </a:r>
            <a:r>
              <a:rPr lang="fr-FR" dirty="0">
                <a:solidFill>
                  <a:srgbClr val="494949"/>
                </a:solidFill>
                <a:sym typeface="Wingdings" panose="05000000000000000000" pitchFamily="2" charset="2"/>
              </a:rPr>
              <a:t>  </a:t>
            </a:r>
            <a:r>
              <a:rPr lang="fr-FR" b="1" dirty="0">
                <a:solidFill>
                  <a:srgbClr val="C00000"/>
                </a:solidFill>
                <a:sym typeface="Wingdings" panose="05000000000000000000" pitchFamily="2" charset="2"/>
              </a:rPr>
              <a:t>Objectif : Valider la pertinence des paramètres identifiés</a:t>
            </a:r>
            <a:endParaRPr lang="fr-FR" b="1" dirty="0">
              <a:solidFill>
                <a:srgbClr val="C00000"/>
              </a:solidFill>
            </a:endParaRPr>
          </a:p>
          <a:p>
            <a:endParaRPr lang="fr-FR" dirty="0">
              <a:solidFill>
                <a:srgbClr val="494949"/>
              </a:solidFill>
              <a:sym typeface="Wingdings" panose="05000000000000000000" pitchFamily="2" charset="2"/>
            </a:endParaRPr>
          </a:p>
        </p:txBody>
      </p:sp>
      <p:grpSp>
        <p:nvGrpSpPr>
          <p:cNvPr id="3" name="Groupe 2"/>
          <p:cNvGrpSpPr/>
          <p:nvPr/>
        </p:nvGrpSpPr>
        <p:grpSpPr>
          <a:xfrm>
            <a:off x="9007972" y="3208382"/>
            <a:ext cx="2489199" cy="2735243"/>
            <a:chOff x="11610925" y="3175939"/>
            <a:chExt cx="2489199" cy="2735243"/>
          </a:xfrm>
        </p:grpSpPr>
        <p:sp>
          <p:nvSpPr>
            <p:cNvPr id="50" name="ZoneTexte 3">
              <a:extLst>
                <a:ext uri="{FF2B5EF4-FFF2-40B4-BE49-F238E27FC236}">
                  <a16:creationId xmlns="" xmlns:a16="http://schemas.microsoft.com/office/drawing/2014/main" id="{BFB9504E-AD36-44DD-A021-A23034792BAF}"/>
                </a:ext>
              </a:extLst>
            </p:cNvPr>
            <p:cNvSpPr txBox="1">
              <a:spLocks noChangeArrowheads="1"/>
            </p:cNvSpPr>
            <p:nvPr>
              <p:custDataLst>
                <p:tags r:id="rId1"/>
              </p:custDataLst>
            </p:nvPr>
          </p:nvSpPr>
          <p:spPr bwMode="auto">
            <a:xfrm>
              <a:off x="11610925" y="5634183"/>
              <a:ext cx="2489199"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500">
                  <a:solidFill>
                    <a:schemeClr val="tx1"/>
                  </a:solidFill>
                  <a:latin typeface="Arial" panose="020B0604020202020204" pitchFamily="34" charset="0"/>
                  <a:ea typeface="ＭＳ Ｐゴシック" panose="020B0600070205080204" pitchFamily="34" charset="-128"/>
                </a:defRPr>
              </a:lvl1pPr>
              <a:lvl2pPr marL="742950" indent="-285750">
                <a:defRPr sz="2500">
                  <a:solidFill>
                    <a:schemeClr val="tx1"/>
                  </a:solidFill>
                  <a:latin typeface="Arial" panose="020B0604020202020204" pitchFamily="34" charset="0"/>
                  <a:ea typeface="ＭＳ Ｐゴシック" panose="020B0600070205080204" pitchFamily="34" charset="-128"/>
                </a:defRPr>
              </a:lvl2pPr>
              <a:lvl3pPr marL="1143000" indent="-228600">
                <a:defRPr sz="2500">
                  <a:solidFill>
                    <a:schemeClr val="tx1"/>
                  </a:solidFill>
                  <a:latin typeface="Arial" panose="020B0604020202020204" pitchFamily="34" charset="0"/>
                  <a:ea typeface="ＭＳ Ｐゴシック" panose="020B0600070205080204" pitchFamily="34" charset="-128"/>
                </a:defRPr>
              </a:lvl3pPr>
              <a:lvl4pPr marL="1600200" indent="-228600">
                <a:defRPr sz="2500">
                  <a:solidFill>
                    <a:schemeClr val="tx1"/>
                  </a:solidFill>
                  <a:latin typeface="Arial" panose="020B0604020202020204" pitchFamily="34" charset="0"/>
                  <a:ea typeface="ＭＳ Ｐゴシック" panose="020B0600070205080204" pitchFamily="34" charset="-128"/>
                </a:defRPr>
              </a:lvl4pPr>
              <a:lvl5pPr marL="2057400" indent="-228600">
                <a:defRPr sz="25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9pPr>
            </a:lstStyle>
            <a:p>
              <a:r>
                <a:rPr lang="fr-FR" sz="1200" i="1" dirty="0"/>
                <a:t>Structure Cubique Face Centrée</a:t>
              </a:r>
              <a:endParaRPr lang="fr-FR" altLang="fr-FR" sz="1200" i="1" dirty="0">
                <a:latin typeface="+mj-lt"/>
              </a:endParaRPr>
            </a:p>
          </p:txBody>
        </p:sp>
        <p:pic>
          <p:nvPicPr>
            <p:cNvPr id="2" name="Image 1"/>
            <p:cNvPicPr>
              <a:picLocks noChangeAspect="1"/>
            </p:cNvPicPr>
            <p:nvPr/>
          </p:nvPicPr>
          <p:blipFill>
            <a:blip r:embed="rId7"/>
            <a:stretch>
              <a:fillRect/>
            </a:stretch>
          </p:blipFill>
          <p:spPr>
            <a:xfrm>
              <a:off x="11891451" y="3175939"/>
              <a:ext cx="2028549" cy="2360493"/>
            </a:xfrm>
            <a:prstGeom prst="rect">
              <a:avLst/>
            </a:prstGeom>
          </p:spPr>
        </p:pic>
      </p:grpSp>
    </p:spTree>
    <p:extLst>
      <p:ext uri="{BB962C8B-B14F-4D97-AF65-F5344CB8AC3E}">
        <p14:creationId xmlns:p14="http://schemas.microsoft.com/office/powerpoint/2010/main" val="31584100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e 20"/>
          <p:cNvGrpSpPr/>
          <p:nvPr/>
        </p:nvGrpSpPr>
        <p:grpSpPr>
          <a:xfrm>
            <a:off x="1692005" y="2119819"/>
            <a:ext cx="2471572" cy="1058579"/>
            <a:chOff x="1692005" y="2119819"/>
            <a:chExt cx="2471572" cy="1058579"/>
          </a:xfrm>
        </p:grpSpPr>
        <p:pic>
          <p:nvPicPr>
            <p:cNvPr id="8" name="Image 7"/>
            <p:cNvPicPr>
              <a:picLocks noChangeAspect="1"/>
            </p:cNvPicPr>
            <p:nvPr/>
          </p:nvPicPr>
          <p:blipFill>
            <a:blip r:embed="rId4"/>
            <a:stretch>
              <a:fillRect/>
            </a:stretch>
          </p:blipFill>
          <p:spPr>
            <a:xfrm>
              <a:off x="1885172" y="2521398"/>
              <a:ext cx="2278405" cy="657000"/>
            </a:xfrm>
            <a:prstGeom prst="rect">
              <a:avLst/>
            </a:prstGeom>
          </p:spPr>
        </p:pic>
        <p:sp>
          <p:nvSpPr>
            <p:cNvPr id="37" name="TextBox 56"/>
            <p:cNvSpPr txBox="1"/>
            <p:nvPr/>
          </p:nvSpPr>
          <p:spPr>
            <a:xfrm>
              <a:off x="1692005" y="2119819"/>
              <a:ext cx="2339076" cy="338554"/>
            </a:xfrm>
            <a:prstGeom prst="rect">
              <a:avLst/>
            </a:prstGeom>
            <a:noFill/>
          </p:spPr>
          <p:txBody>
            <a:bodyPr wrap="square" rtlCol="0">
              <a:spAutoFit/>
            </a:bodyPr>
            <a:lstStyle/>
            <a:p>
              <a:pPr algn="ctr"/>
              <a:r>
                <a:rPr lang="fr-FR" sz="1600" dirty="0"/>
                <a:t>Loi de Hooke</a:t>
              </a:r>
            </a:p>
          </p:txBody>
        </p:sp>
      </p:grpSp>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8</a:t>
            </a:fld>
            <a:endParaRPr lang="fr-FR" sz="1500" dirty="0">
              <a:solidFill>
                <a:schemeClr val="tx1">
                  <a:lumMod val="65000"/>
                  <a:lumOff val="35000"/>
                </a:schemeClr>
              </a:solidFill>
            </a:endParaRPr>
          </a:p>
        </p:txBody>
      </p:sp>
      <p:pic>
        <p:nvPicPr>
          <p:cNvPr id="16" name="Image 4"/>
          <p:cNvPicPr/>
          <p:nvPr/>
        </p:nvPicPr>
        <p:blipFill>
          <a:blip r:embed="rId5"/>
          <a:stretch/>
        </p:blipFill>
        <p:spPr>
          <a:xfrm>
            <a:off x="9028553" y="6310489"/>
            <a:ext cx="1067625" cy="443553"/>
          </a:xfrm>
          <a:prstGeom prst="rect">
            <a:avLst/>
          </a:prstGeom>
          <a:ln>
            <a:noFill/>
          </a:ln>
        </p:spPr>
      </p:pic>
      <p:pic>
        <p:nvPicPr>
          <p:cNvPr id="17" name="Image 5"/>
          <p:cNvPicPr/>
          <p:nvPr/>
        </p:nvPicPr>
        <p:blipFill>
          <a:blip r:embed="rId6"/>
          <a:stretch/>
        </p:blipFill>
        <p:spPr>
          <a:xfrm>
            <a:off x="10247931" y="6343350"/>
            <a:ext cx="840137" cy="377829"/>
          </a:xfrm>
          <a:prstGeom prst="rect">
            <a:avLst/>
          </a:prstGeom>
          <a:ln>
            <a:noFill/>
          </a:ln>
        </p:spPr>
      </p:pic>
      <p:sp>
        <p:nvSpPr>
          <p:cNvPr id="18" name="Title 1"/>
          <p:cNvSpPr txBox="1">
            <a:spLocks/>
          </p:cNvSpPr>
          <p:nvPr/>
        </p:nvSpPr>
        <p:spPr>
          <a:xfrm>
            <a:off x="1185343" y="76359"/>
            <a:ext cx="3922160" cy="422346"/>
          </a:xfrm>
          <a:prstGeom prst="rect">
            <a:avLst/>
          </a:prstGeom>
        </p:spPr>
        <p:txBody>
          <a:bodyPr vert="horz" lIns="91440" tIns="45720" rIns="91440" bIns="45720" rtlCol="0" anchor="b">
            <a:normAutofit fontScale="4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fr-FR" b="1" dirty="0">
                <a:solidFill>
                  <a:schemeClr val="bg1"/>
                </a:solidFill>
              </a:rPr>
              <a:t>Loi de plasticité cristalline</a:t>
            </a:r>
          </a:p>
        </p:txBody>
      </p:sp>
      <p:sp>
        <p:nvSpPr>
          <p:cNvPr id="22" name="Subtitle 2"/>
          <p:cNvSpPr>
            <a:spLocks noGrp="1"/>
          </p:cNvSpPr>
          <p:nvPr>
            <p:ph type="subTitle" idx="1"/>
          </p:nvPr>
        </p:nvSpPr>
        <p:spPr>
          <a:xfrm>
            <a:off x="1212980" y="617226"/>
            <a:ext cx="4427359" cy="349683"/>
          </a:xfrm>
        </p:spPr>
        <p:txBody>
          <a:bodyPr>
            <a:noAutofit/>
          </a:bodyPr>
          <a:lstStyle/>
          <a:p>
            <a:r>
              <a:rPr lang="fr-FR" sz="2000" b="1" dirty="0">
                <a:solidFill>
                  <a:schemeClr val="accent2">
                    <a:lumMod val="50000"/>
                  </a:schemeClr>
                </a:solidFill>
              </a:rPr>
              <a:t>Formulation élastique – viscoplastique  </a:t>
            </a:r>
          </a:p>
        </p:txBody>
      </p:sp>
      <p:sp>
        <p:nvSpPr>
          <p:cNvPr id="58" name="TextBox 24"/>
          <p:cNvSpPr txBox="1"/>
          <p:nvPr/>
        </p:nvSpPr>
        <p:spPr>
          <a:xfrm>
            <a:off x="11180856" y="5049379"/>
            <a:ext cx="229578" cy="458993"/>
          </a:xfrm>
          <a:prstGeom prst="rect">
            <a:avLst/>
          </a:prstGeom>
          <a:noFill/>
        </p:spPr>
        <p:txBody>
          <a:bodyPr wrap="none" rtlCol="0">
            <a:spAutoFit/>
          </a:bodyPr>
          <a:lstStyle/>
          <a:p>
            <a:endParaRPr lang="en-GB" dirty="0"/>
          </a:p>
        </p:txBody>
      </p:sp>
      <p:grpSp>
        <p:nvGrpSpPr>
          <p:cNvPr id="10" name="Groupe 9"/>
          <p:cNvGrpSpPr/>
          <p:nvPr/>
        </p:nvGrpSpPr>
        <p:grpSpPr>
          <a:xfrm>
            <a:off x="1757090" y="1095654"/>
            <a:ext cx="4816784" cy="890858"/>
            <a:chOff x="1757090" y="1095654"/>
            <a:chExt cx="4816784" cy="890858"/>
          </a:xfrm>
        </p:grpSpPr>
        <p:sp>
          <p:nvSpPr>
            <p:cNvPr id="27" name="TextBox 73"/>
            <p:cNvSpPr txBox="1"/>
            <p:nvPr/>
          </p:nvSpPr>
          <p:spPr>
            <a:xfrm>
              <a:off x="1757090" y="1095654"/>
              <a:ext cx="2339076" cy="338554"/>
            </a:xfrm>
            <a:prstGeom prst="rect">
              <a:avLst/>
            </a:prstGeom>
            <a:noFill/>
          </p:spPr>
          <p:txBody>
            <a:bodyPr wrap="square" rtlCol="0">
              <a:spAutoFit/>
            </a:bodyPr>
            <a:lstStyle/>
            <a:p>
              <a:pPr algn="ctr"/>
              <a:r>
                <a:rPr lang="fr-FR" sz="1600" dirty="0"/>
                <a:t>Déformation totale</a:t>
              </a:r>
            </a:p>
          </p:txBody>
        </p:sp>
        <p:sp>
          <p:nvSpPr>
            <p:cNvPr id="36" name="Rectangle 35"/>
            <p:cNvSpPr/>
            <p:nvPr/>
          </p:nvSpPr>
          <p:spPr>
            <a:xfrm>
              <a:off x="4006736" y="1430301"/>
              <a:ext cx="2567138" cy="553998"/>
            </a:xfrm>
            <a:prstGeom prst="rect">
              <a:avLst/>
            </a:prstGeom>
          </p:spPr>
          <p:txBody>
            <a:bodyPr wrap="square">
              <a:spAutoFit/>
            </a:bodyPr>
            <a:lstStyle/>
            <a:p>
              <a:pPr algn="ctr">
                <a:lnSpc>
                  <a:spcPts val="1780"/>
                </a:lnSpc>
              </a:pPr>
              <a:r>
                <a:rPr lang="fr-FR" sz="1600" dirty="0">
                  <a:solidFill>
                    <a:schemeClr val="tx1">
                      <a:lumMod val="65000"/>
                      <a:lumOff val="35000"/>
                    </a:schemeClr>
                  </a:solidFill>
                </a:rPr>
                <a:t>Somme des déformations élastique et viscoplastique</a:t>
              </a:r>
            </a:p>
          </p:txBody>
        </p:sp>
        <p:pic>
          <p:nvPicPr>
            <p:cNvPr id="7" name="Image 6"/>
            <p:cNvPicPr>
              <a:picLocks noChangeAspect="1"/>
            </p:cNvPicPr>
            <p:nvPr/>
          </p:nvPicPr>
          <p:blipFill>
            <a:blip r:embed="rId7"/>
            <a:stretch>
              <a:fillRect/>
            </a:stretch>
          </p:blipFill>
          <p:spPr>
            <a:xfrm>
              <a:off x="2037018" y="1513117"/>
              <a:ext cx="1709140" cy="473395"/>
            </a:xfrm>
            <a:prstGeom prst="rect">
              <a:avLst/>
            </a:prstGeom>
          </p:spPr>
        </p:pic>
      </p:grpSp>
      <p:grpSp>
        <p:nvGrpSpPr>
          <p:cNvPr id="25" name="Groupe 24"/>
          <p:cNvGrpSpPr/>
          <p:nvPr/>
        </p:nvGrpSpPr>
        <p:grpSpPr>
          <a:xfrm>
            <a:off x="6839184" y="3085869"/>
            <a:ext cx="3508208" cy="1135674"/>
            <a:chOff x="6839184" y="3085869"/>
            <a:chExt cx="3508208" cy="1135674"/>
          </a:xfrm>
        </p:grpSpPr>
        <p:sp>
          <p:nvSpPr>
            <p:cNvPr id="49" name="TextBox 96"/>
            <p:cNvSpPr txBox="1"/>
            <p:nvPr/>
          </p:nvSpPr>
          <p:spPr>
            <a:xfrm>
              <a:off x="7262064" y="3085869"/>
              <a:ext cx="3085328" cy="307777"/>
            </a:xfrm>
            <a:prstGeom prst="rect">
              <a:avLst/>
            </a:prstGeom>
            <a:noFill/>
          </p:spPr>
          <p:txBody>
            <a:bodyPr wrap="square" rtlCol="0">
              <a:spAutoFit/>
            </a:bodyPr>
            <a:lstStyle/>
            <a:p>
              <a:pPr algn="ctr"/>
              <a:r>
                <a:rPr lang="fr-FR" sz="1400" b="1" dirty="0">
                  <a:solidFill>
                    <a:schemeClr val="accent1"/>
                  </a:solidFill>
                </a:rPr>
                <a:t>Seuil de plasticité – Loi de Schmid</a:t>
              </a:r>
            </a:p>
          </p:txBody>
        </p:sp>
        <p:cxnSp>
          <p:nvCxnSpPr>
            <p:cNvPr id="44" name="Elbow Connector 89"/>
            <p:cNvCxnSpPr/>
            <p:nvPr/>
          </p:nvCxnSpPr>
          <p:spPr>
            <a:xfrm flipV="1">
              <a:off x="6839184" y="3687134"/>
              <a:ext cx="550725" cy="534409"/>
            </a:xfrm>
            <a:prstGeom prst="bentConnector3">
              <a:avLst>
                <a:gd name="adj1" fmla="val 4604"/>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34" name="Image 33"/>
            <p:cNvPicPr>
              <a:picLocks noChangeAspect="1"/>
            </p:cNvPicPr>
            <p:nvPr/>
          </p:nvPicPr>
          <p:blipFill>
            <a:blip r:embed="rId8"/>
            <a:stretch>
              <a:fillRect/>
            </a:stretch>
          </p:blipFill>
          <p:spPr>
            <a:xfrm>
              <a:off x="7458844" y="3409771"/>
              <a:ext cx="2404669" cy="434742"/>
            </a:xfrm>
            <a:prstGeom prst="rect">
              <a:avLst/>
            </a:prstGeom>
          </p:spPr>
        </p:pic>
      </p:grpSp>
      <p:grpSp>
        <p:nvGrpSpPr>
          <p:cNvPr id="26" name="Groupe 25"/>
          <p:cNvGrpSpPr/>
          <p:nvPr/>
        </p:nvGrpSpPr>
        <p:grpSpPr>
          <a:xfrm>
            <a:off x="5556390" y="4862110"/>
            <a:ext cx="5214920" cy="1127267"/>
            <a:chOff x="5556390" y="4862110"/>
            <a:chExt cx="5214920" cy="1127267"/>
          </a:xfrm>
        </p:grpSpPr>
        <p:grpSp>
          <p:nvGrpSpPr>
            <p:cNvPr id="68" name="Group 21"/>
            <p:cNvGrpSpPr/>
            <p:nvPr/>
          </p:nvGrpSpPr>
          <p:grpSpPr>
            <a:xfrm>
              <a:off x="5556390" y="4862110"/>
              <a:ext cx="4539787" cy="799540"/>
              <a:chOff x="4246350" y="3748832"/>
              <a:chExt cx="3652968" cy="643355"/>
            </a:xfrm>
          </p:grpSpPr>
          <p:cxnSp>
            <p:nvCxnSpPr>
              <p:cNvPr id="70" name="Elbow Connector 85"/>
              <p:cNvCxnSpPr>
                <a:stCxn id="3" idx="2"/>
                <a:endCxn id="42" idx="1"/>
              </p:cNvCxnSpPr>
              <p:nvPr/>
            </p:nvCxnSpPr>
            <p:spPr>
              <a:xfrm rot="16200000" flipH="1">
                <a:off x="4264730" y="3730452"/>
                <a:ext cx="643355" cy="680115"/>
              </a:xfrm>
              <a:prstGeom prst="bentConnector2">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71" name="TextBox 95"/>
              <p:cNvSpPr txBox="1"/>
              <p:nvPr/>
            </p:nvSpPr>
            <p:spPr>
              <a:xfrm>
                <a:off x="5661740" y="3873449"/>
                <a:ext cx="2237578" cy="229080"/>
              </a:xfrm>
              <a:prstGeom prst="rect">
                <a:avLst/>
              </a:prstGeom>
              <a:noFill/>
            </p:spPr>
            <p:txBody>
              <a:bodyPr wrap="square" rtlCol="0">
                <a:spAutoFit/>
              </a:bodyPr>
              <a:lstStyle/>
              <a:p>
                <a:pPr algn="ctr"/>
                <a:r>
                  <a:rPr lang="fr-FR" sz="1250" b="1" dirty="0">
                    <a:solidFill>
                      <a:schemeClr val="accent1"/>
                    </a:solidFill>
                  </a:rPr>
                  <a:t>Décomposition de la cission critique </a:t>
                </a:r>
              </a:p>
            </p:txBody>
          </p:sp>
        </p:grpSp>
        <p:pic>
          <p:nvPicPr>
            <p:cNvPr id="42" name="Image 41"/>
            <p:cNvPicPr>
              <a:picLocks noChangeAspect="1"/>
            </p:cNvPicPr>
            <p:nvPr/>
          </p:nvPicPr>
          <p:blipFill>
            <a:blip r:embed="rId9"/>
            <a:stretch>
              <a:fillRect/>
            </a:stretch>
          </p:blipFill>
          <p:spPr>
            <a:xfrm>
              <a:off x="6401614" y="5333922"/>
              <a:ext cx="4369696" cy="655455"/>
            </a:xfrm>
            <a:prstGeom prst="rect">
              <a:avLst/>
            </a:prstGeom>
          </p:spPr>
        </p:pic>
      </p:grpSp>
      <p:grpSp>
        <p:nvGrpSpPr>
          <p:cNvPr id="24" name="Groupe 23"/>
          <p:cNvGrpSpPr/>
          <p:nvPr/>
        </p:nvGrpSpPr>
        <p:grpSpPr>
          <a:xfrm>
            <a:off x="1560805" y="2601678"/>
            <a:ext cx="5735739" cy="2384120"/>
            <a:chOff x="1560805" y="2601678"/>
            <a:chExt cx="5735739" cy="2384120"/>
          </a:xfrm>
        </p:grpSpPr>
        <p:sp>
          <p:nvSpPr>
            <p:cNvPr id="48" name="TextBox 94"/>
            <p:cNvSpPr txBox="1"/>
            <p:nvPr/>
          </p:nvSpPr>
          <p:spPr>
            <a:xfrm>
              <a:off x="4706229" y="3650564"/>
              <a:ext cx="1840491" cy="477055"/>
            </a:xfrm>
            <a:prstGeom prst="rect">
              <a:avLst/>
            </a:prstGeom>
            <a:noFill/>
          </p:spPr>
          <p:txBody>
            <a:bodyPr wrap="square" rtlCol="0">
              <a:spAutoFit/>
            </a:bodyPr>
            <a:lstStyle/>
            <a:p>
              <a:pPr algn="ctr"/>
              <a:r>
                <a:rPr lang="fr-FR" sz="1250" b="1" dirty="0">
                  <a:solidFill>
                    <a:schemeClr val="accent1"/>
                  </a:solidFill>
                </a:rPr>
                <a:t>Loi d’écoulement viscoplastique</a:t>
              </a:r>
            </a:p>
          </p:txBody>
        </p:sp>
        <p:grpSp>
          <p:nvGrpSpPr>
            <p:cNvPr id="19" name="Groupe 18"/>
            <p:cNvGrpSpPr/>
            <p:nvPr/>
          </p:nvGrpSpPr>
          <p:grpSpPr>
            <a:xfrm>
              <a:off x="1560805" y="2601678"/>
              <a:ext cx="5735739" cy="2384120"/>
              <a:chOff x="1560805" y="2601678"/>
              <a:chExt cx="5735739" cy="2384120"/>
            </a:xfrm>
          </p:grpSpPr>
          <p:pic>
            <p:nvPicPr>
              <p:cNvPr id="3" name="Image 2"/>
              <p:cNvPicPr>
                <a:picLocks noChangeAspect="1"/>
              </p:cNvPicPr>
              <p:nvPr/>
            </p:nvPicPr>
            <p:blipFill>
              <a:blip r:embed="rId10"/>
              <a:stretch>
                <a:fillRect/>
              </a:stretch>
            </p:blipFill>
            <p:spPr>
              <a:xfrm>
                <a:off x="3816236" y="4158946"/>
                <a:ext cx="3480308" cy="703164"/>
              </a:xfrm>
              <a:prstGeom prst="rect">
                <a:avLst/>
              </a:prstGeom>
            </p:spPr>
          </p:pic>
          <p:grpSp>
            <p:nvGrpSpPr>
              <p:cNvPr id="13" name="Groupe 12"/>
              <p:cNvGrpSpPr/>
              <p:nvPr/>
            </p:nvGrpSpPr>
            <p:grpSpPr>
              <a:xfrm>
                <a:off x="1560805" y="2601678"/>
                <a:ext cx="2443425" cy="2384120"/>
                <a:chOff x="1560805" y="2601678"/>
                <a:chExt cx="2443425" cy="2384120"/>
              </a:xfrm>
            </p:grpSpPr>
            <p:sp>
              <p:nvSpPr>
                <p:cNvPr id="76" name="TextBox 61"/>
                <p:cNvSpPr txBox="1"/>
                <p:nvPr/>
              </p:nvSpPr>
              <p:spPr>
                <a:xfrm>
                  <a:off x="1560805" y="3465900"/>
                  <a:ext cx="1346606" cy="669414"/>
                </a:xfrm>
                <a:prstGeom prst="rect">
                  <a:avLst/>
                </a:prstGeom>
                <a:noFill/>
              </p:spPr>
              <p:txBody>
                <a:bodyPr wrap="square" rtlCol="0">
                  <a:spAutoFit/>
                </a:bodyPr>
                <a:lstStyle/>
                <a:p>
                  <a:pPr algn="ctr"/>
                  <a:r>
                    <a:rPr lang="fr-FR" sz="1250" b="1" dirty="0">
                      <a:solidFill>
                        <a:schemeClr val="accent1"/>
                      </a:solidFill>
                    </a:rPr>
                    <a:t>Vitesse de déformation viscoplastique</a:t>
                  </a:r>
                </a:p>
              </p:txBody>
            </p:sp>
            <p:pic>
              <p:nvPicPr>
                <p:cNvPr id="77" name="Image 76"/>
                <p:cNvPicPr>
                  <a:picLocks noChangeAspect="1"/>
                </p:cNvPicPr>
                <p:nvPr/>
              </p:nvPicPr>
              <p:blipFill>
                <a:blip r:embed="rId11"/>
                <a:stretch>
                  <a:fillRect/>
                </a:stretch>
              </p:blipFill>
              <p:spPr>
                <a:xfrm>
                  <a:off x="2131821" y="4092281"/>
                  <a:ext cx="1614337" cy="893517"/>
                </a:xfrm>
                <a:prstGeom prst="rect">
                  <a:avLst/>
                </a:prstGeom>
              </p:spPr>
            </p:pic>
            <p:grpSp>
              <p:nvGrpSpPr>
                <p:cNvPr id="12" name="Groupe 11"/>
                <p:cNvGrpSpPr/>
                <p:nvPr/>
              </p:nvGrpSpPr>
              <p:grpSpPr>
                <a:xfrm>
                  <a:off x="2131821" y="2601678"/>
                  <a:ext cx="1872409" cy="1937363"/>
                  <a:chOff x="2131821" y="2601678"/>
                  <a:chExt cx="1872409" cy="1937363"/>
                </a:xfrm>
              </p:grpSpPr>
              <p:cxnSp>
                <p:nvCxnSpPr>
                  <p:cNvPr id="73" name="Elbow Connector 88"/>
                  <p:cNvCxnSpPr>
                    <a:endCxn id="77" idx="1"/>
                  </p:cNvCxnSpPr>
                  <p:nvPr/>
                </p:nvCxnSpPr>
                <p:spPr>
                  <a:xfrm rot="5400000">
                    <a:off x="2265228" y="2985522"/>
                    <a:ext cx="1420112" cy="1686925"/>
                  </a:xfrm>
                  <a:prstGeom prst="bentConnector4">
                    <a:avLst>
                      <a:gd name="adj1" fmla="val 19666"/>
                      <a:gd name="adj2" fmla="val 134786"/>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50"/>
                  <p:cNvSpPr/>
                  <p:nvPr/>
                </p:nvSpPr>
                <p:spPr>
                  <a:xfrm>
                    <a:off x="3579560" y="2601678"/>
                    <a:ext cx="424670" cy="531593"/>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grpSp>
      <p:sp>
        <p:nvSpPr>
          <p:cNvPr id="53"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pic>
        <p:nvPicPr>
          <p:cNvPr id="11" name="Image 10"/>
          <p:cNvPicPr>
            <a:picLocks noChangeAspect="1"/>
          </p:cNvPicPr>
          <p:nvPr/>
        </p:nvPicPr>
        <p:blipFill>
          <a:blip r:embed="rId12"/>
          <a:stretch>
            <a:fillRect/>
          </a:stretch>
        </p:blipFill>
        <p:spPr>
          <a:xfrm>
            <a:off x="9334505" y="675432"/>
            <a:ext cx="1943100" cy="1733550"/>
          </a:xfrm>
          <a:prstGeom prst="rect">
            <a:avLst/>
          </a:prstGeom>
        </p:spPr>
      </p:pic>
      <p:sp>
        <p:nvSpPr>
          <p:cNvPr id="50" name="ZoneTexte 3">
            <a:extLst>
              <a:ext uri="{FF2B5EF4-FFF2-40B4-BE49-F238E27FC236}">
                <a16:creationId xmlns="" xmlns:a16="http://schemas.microsoft.com/office/drawing/2014/main" id="{BFB9504E-AD36-44DD-A021-A23034792BAF}"/>
              </a:ext>
            </a:extLst>
          </p:cNvPr>
          <p:cNvSpPr txBox="1">
            <a:spLocks noChangeArrowheads="1"/>
          </p:cNvSpPr>
          <p:nvPr>
            <p:custDataLst>
              <p:tags r:id="rId1"/>
            </p:custDataLst>
          </p:nvPr>
        </p:nvSpPr>
        <p:spPr bwMode="auto">
          <a:xfrm>
            <a:off x="8403801" y="2280824"/>
            <a:ext cx="3887181"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500">
                <a:solidFill>
                  <a:schemeClr val="tx1"/>
                </a:solidFill>
                <a:latin typeface="Arial" panose="020B0604020202020204" pitchFamily="34" charset="0"/>
                <a:ea typeface="ＭＳ Ｐゴシック" panose="020B0600070205080204" pitchFamily="34" charset="-128"/>
              </a:defRPr>
            </a:lvl1pPr>
            <a:lvl2pPr marL="742950" indent="-285750">
              <a:defRPr sz="2500">
                <a:solidFill>
                  <a:schemeClr val="tx1"/>
                </a:solidFill>
                <a:latin typeface="Arial" panose="020B0604020202020204" pitchFamily="34" charset="0"/>
                <a:ea typeface="ＭＳ Ｐゴシック" panose="020B0600070205080204" pitchFamily="34" charset="-128"/>
              </a:defRPr>
            </a:lvl2pPr>
            <a:lvl3pPr marL="1143000" indent="-228600">
              <a:defRPr sz="2500">
                <a:solidFill>
                  <a:schemeClr val="tx1"/>
                </a:solidFill>
                <a:latin typeface="Arial" panose="020B0604020202020204" pitchFamily="34" charset="0"/>
                <a:ea typeface="ＭＳ Ｐゴシック" panose="020B0600070205080204" pitchFamily="34" charset="-128"/>
              </a:defRPr>
            </a:lvl3pPr>
            <a:lvl4pPr marL="1600200" indent="-228600">
              <a:defRPr sz="2500">
                <a:solidFill>
                  <a:schemeClr val="tx1"/>
                </a:solidFill>
                <a:latin typeface="Arial" panose="020B0604020202020204" pitchFamily="34" charset="0"/>
                <a:ea typeface="ＭＳ Ｐゴシック" panose="020B0600070205080204" pitchFamily="34" charset="-128"/>
              </a:defRPr>
            </a:lvl4pPr>
            <a:lvl5pPr marL="2057400" indent="-228600">
              <a:defRPr sz="25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500">
                <a:solidFill>
                  <a:schemeClr val="tx1"/>
                </a:solidFill>
                <a:latin typeface="Arial" panose="020B0604020202020204" pitchFamily="34" charset="0"/>
                <a:ea typeface="ＭＳ Ｐゴシック" panose="020B0600070205080204" pitchFamily="34" charset="-128"/>
              </a:defRPr>
            </a:lvl9pPr>
          </a:lstStyle>
          <a:p>
            <a:pPr algn="ctr"/>
            <a:r>
              <a:rPr lang="fr-FR" sz="1200" i="1" dirty="0"/>
              <a:t>Structure CFC</a:t>
            </a:r>
            <a:endParaRPr lang="fr-FR" altLang="fr-FR" sz="1200" i="1" dirty="0">
              <a:latin typeface="+mj-lt"/>
            </a:endParaRPr>
          </a:p>
        </p:txBody>
      </p:sp>
    </p:spTree>
    <p:extLst>
      <p:ext uri="{BB962C8B-B14F-4D97-AF65-F5344CB8AC3E}">
        <p14:creationId xmlns:p14="http://schemas.microsoft.com/office/powerpoint/2010/main" val="1159702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488886"/>
            <a:ext cx="1213164" cy="6369113"/>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Rectangle 3"/>
          <p:cNvSpPr/>
          <p:nvPr/>
        </p:nvSpPr>
        <p:spPr>
          <a:xfrm>
            <a:off x="1213164" y="-1"/>
            <a:ext cx="10978835" cy="488888"/>
          </a:xfrm>
          <a:prstGeom prst="rect">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13500000" scaled="1"/>
            <a:tileRect/>
          </a:gradFill>
          <a:ln>
            <a:noFill/>
          </a:ln>
          <a:effectLst/>
        </p:spPr>
        <p:style>
          <a:lnRef idx="0">
            <a:schemeClr val="accent2"/>
          </a:lnRef>
          <a:fillRef idx="3">
            <a:schemeClr val="accent2"/>
          </a:fillRef>
          <a:effectRef idx="3">
            <a:schemeClr val="accent2"/>
          </a:effectRef>
          <a:fontRef idx="minor">
            <a:schemeClr val="lt1"/>
          </a:fontRef>
        </p:style>
        <p:txBody>
          <a:bodyPr rtlCol="0" anchor="ctr"/>
          <a:lstStyle/>
          <a:p>
            <a:pPr algn="ctr"/>
            <a:endParaRPr lang="fr-FR"/>
          </a:p>
        </p:txBody>
      </p:sp>
      <p:sp>
        <p:nvSpPr>
          <p:cNvPr id="6" name="Rectangle 5"/>
          <p:cNvSpPr/>
          <p:nvPr/>
        </p:nvSpPr>
        <p:spPr>
          <a:xfrm>
            <a:off x="0" y="-1"/>
            <a:ext cx="1213164" cy="488886"/>
          </a:xfrm>
          <a:prstGeom prst="rect">
            <a:avLst/>
          </a:prstGeom>
          <a:solidFill>
            <a:srgbClr val="DF661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
        <p:nvSpPr>
          <p:cNvPr id="15" name="Espace réservé du numéro de diapositive 14"/>
          <p:cNvSpPr>
            <a:spLocks noGrp="1"/>
          </p:cNvSpPr>
          <p:nvPr>
            <p:ph type="sldNum" sz="quarter" idx="12"/>
          </p:nvPr>
        </p:nvSpPr>
        <p:spPr>
          <a:xfrm>
            <a:off x="11611427" y="6372226"/>
            <a:ext cx="379777" cy="365125"/>
          </a:xfrm>
        </p:spPr>
        <p:txBody>
          <a:bodyPr/>
          <a:lstStyle/>
          <a:p>
            <a:fld id="{8FDF5FF4-6B20-4D08-8F54-E5BBB35E1D0E}" type="slidenum">
              <a:rPr lang="fr-FR" sz="1500" smtClean="0">
                <a:solidFill>
                  <a:schemeClr val="tx1">
                    <a:lumMod val="65000"/>
                    <a:lumOff val="35000"/>
                  </a:schemeClr>
                </a:solidFill>
              </a:rPr>
              <a:t>9</a:t>
            </a:fld>
            <a:endParaRPr lang="fr-FR" sz="1500" dirty="0">
              <a:solidFill>
                <a:schemeClr val="tx1">
                  <a:lumMod val="65000"/>
                  <a:lumOff val="35000"/>
                </a:schemeClr>
              </a:solidFill>
            </a:endParaRPr>
          </a:p>
        </p:txBody>
      </p:sp>
      <p:pic>
        <p:nvPicPr>
          <p:cNvPr id="16" name="Image 4"/>
          <p:cNvPicPr/>
          <p:nvPr/>
        </p:nvPicPr>
        <p:blipFill>
          <a:blip r:embed="rId3"/>
          <a:stretch/>
        </p:blipFill>
        <p:spPr>
          <a:xfrm>
            <a:off x="9028553" y="6310489"/>
            <a:ext cx="1067625" cy="443553"/>
          </a:xfrm>
          <a:prstGeom prst="rect">
            <a:avLst/>
          </a:prstGeom>
          <a:ln>
            <a:noFill/>
          </a:ln>
        </p:spPr>
      </p:pic>
      <p:pic>
        <p:nvPicPr>
          <p:cNvPr id="17" name="Image 5"/>
          <p:cNvPicPr/>
          <p:nvPr/>
        </p:nvPicPr>
        <p:blipFill>
          <a:blip r:embed="rId4"/>
          <a:stretch/>
        </p:blipFill>
        <p:spPr>
          <a:xfrm>
            <a:off x="10247931" y="6343350"/>
            <a:ext cx="840137" cy="377829"/>
          </a:xfrm>
          <a:prstGeom prst="rect">
            <a:avLst/>
          </a:prstGeom>
          <a:ln>
            <a:noFill/>
          </a:ln>
        </p:spPr>
      </p:pic>
      <p:sp>
        <p:nvSpPr>
          <p:cNvPr id="18" name="Title 1"/>
          <p:cNvSpPr txBox="1">
            <a:spLocks/>
          </p:cNvSpPr>
          <p:nvPr/>
        </p:nvSpPr>
        <p:spPr>
          <a:xfrm>
            <a:off x="1185343" y="76359"/>
            <a:ext cx="3922160" cy="422346"/>
          </a:xfrm>
          <a:prstGeom prst="rect">
            <a:avLst/>
          </a:prstGeom>
        </p:spPr>
        <p:txBody>
          <a:bodyPr vert="horz" lIns="91440" tIns="45720" rIns="91440" bIns="45720" rtlCol="0" anchor="b">
            <a:normAutofit fontScale="4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fr-FR" b="1" dirty="0">
                <a:solidFill>
                  <a:schemeClr val="bg1"/>
                </a:solidFill>
              </a:rPr>
              <a:t>Loi de plasticité cristalline</a:t>
            </a:r>
          </a:p>
        </p:txBody>
      </p:sp>
      <p:grpSp>
        <p:nvGrpSpPr>
          <p:cNvPr id="111" name="Groupe 110"/>
          <p:cNvGrpSpPr/>
          <p:nvPr/>
        </p:nvGrpSpPr>
        <p:grpSpPr>
          <a:xfrm>
            <a:off x="2131821" y="1425606"/>
            <a:ext cx="9278611" cy="2731234"/>
            <a:chOff x="2131821" y="1927288"/>
            <a:chExt cx="9278610" cy="2731234"/>
          </a:xfrm>
        </p:grpSpPr>
        <p:grpSp>
          <p:nvGrpSpPr>
            <p:cNvPr id="2" name="Groupe 1"/>
            <p:cNvGrpSpPr/>
            <p:nvPr/>
          </p:nvGrpSpPr>
          <p:grpSpPr>
            <a:xfrm>
              <a:off x="4720093" y="1927288"/>
              <a:ext cx="6690338" cy="2418604"/>
              <a:chOff x="4639637" y="3236865"/>
              <a:chExt cx="5383423" cy="1946141"/>
            </a:xfrm>
          </p:grpSpPr>
          <p:sp>
            <p:nvSpPr>
              <p:cNvPr id="48" name="TextBox 94"/>
              <p:cNvSpPr txBox="1"/>
              <p:nvPr/>
            </p:nvSpPr>
            <p:spPr>
              <a:xfrm>
                <a:off x="4639637" y="3645004"/>
                <a:ext cx="1480963" cy="383864"/>
              </a:xfrm>
              <a:prstGeom prst="rect">
                <a:avLst/>
              </a:prstGeom>
              <a:noFill/>
            </p:spPr>
            <p:txBody>
              <a:bodyPr wrap="square" rtlCol="0">
                <a:spAutoFit/>
              </a:bodyPr>
              <a:lstStyle/>
              <a:p>
                <a:pPr algn="ctr"/>
                <a:r>
                  <a:rPr lang="fr-FR" sz="1250" b="1" dirty="0">
                    <a:solidFill>
                      <a:schemeClr val="accent1"/>
                    </a:solidFill>
                  </a:rPr>
                  <a:t>Loi d’écoulement viscoplastique</a:t>
                </a:r>
              </a:p>
            </p:txBody>
          </p:sp>
          <p:sp>
            <p:nvSpPr>
              <p:cNvPr id="49" name="TextBox 96"/>
              <p:cNvSpPr txBox="1"/>
              <p:nvPr/>
            </p:nvSpPr>
            <p:spPr>
              <a:xfrm>
                <a:off x="6948161" y="3236865"/>
                <a:ext cx="1938959" cy="229080"/>
              </a:xfrm>
              <a:prstGeom prst="rect">
                <a:avLst/>
              </a:prstGeom>
              <a:noFill/>
            </p:spPr>
            <p:txBody>
              <a:bodyPr wrap="square" rtlCol="0">
                <a:spAutoFit/>
              </a:bodyPr>
              <a:lstStyle/>
              <a:p>
                <a:pPr algn="ctr"/>
                <a:r>
                  <a:rPr lang="fr-FR" sz="1250" b="1" dirty="0">
                    <a:solidFill>
                      <a:schemeClr val="accent1"/>
                    </a:solidFill>
                  </a:rPr>
                  <a:t>Seuil de plasticité – Loi de Schmid</a:t>
                </a:r>
              </a:p>
            </p:txBody>
          </p:sp>
          <p:sp>
            <p:nvSpPr>
              <p:cNvPr id="58" name="TextBox 24"/>
              <p:cNvSpPr txBox="1"/>
              <p:nvPr/>
            </p:nvSpPr>
            <p:spPr>
              <a:xfrm>
                <a:off x="9838329" y="4800914"/>
                <a:ext cx="184731" cy="369332"/>
              </a:xfrm>
              <a:prstGeom prst="rect">
                <a:avLst/>
              </a:prstGeom>
              <a:noFill/>
            </p:spPr>
            <p:txBody>
              <a:bodyPr wrap="none" rtlCol="0">
                <a:spAutoFit/>
              </a:bodyPr>
              <a:lstStyle/>
              <a:p>
                <a:endParaRPr lang="en-GB" dirty="0"/>
              </a:p>
            </p:txBody>
          </p:sp>
          <p:grpSp>
            <p:nvGrpSpPr>
              <p:cNvPr id="68" name="Group 21"/>
              <p:cNvGrpSpPr/>
              <p:nvPr/>
            </p:nvGrpSpPr>
            <p:grpSpPr>
              <a:xfrm>
                <a:off x="5351990" y="4645967"/>
                <a:ext cx="3440970" cy="537039"/>
                <a:chOff x="4285772" y="3744572"/>
                <a:chExt cx="3440970" cy="537039"/>
              </a:xfrm>
            </p:grpSpPr>
            <p:cxnSp>
              <p:nvCxnSpPr>
                <p:cNvPr id="70" name="Elbow Connector 85"/>
                <p:cNvCxnSpPr>
                  <a:stCxn id="3" idx="2"/>
                  <a:endCxn id="42" idx="1"/>
                </p:cNvCxnSpPr>
                <p:nvPr/>
              </p:nvCxnSpPr>
              <p:spPr>
                <a:xfrm rot="16200000" flipH="1">
                  <a:off x="4232933" y="3797411"/>
                  <a:ext cx="537039" cy="431361"/>
                </a:xfrm>
                <a:prstGeom prst="bentConnector2">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71" name="TextBox 95"/>
                <p:cNvSpPr txBox="1"/>
                <p:nvPr/>
              </p:nvSpPr>
              <p:spPr>
                <a:xfrm>
                  <a:off x="5500127" y="3761030"/>
                  <a:ext cx="2226615" cy="229079"/>
                </a:xfrm>
                <a:prstGeom prst="rect">
                  <a:avLst/>
                </a:prstGeom>
                <a:noFill/>
              </p:spPr>
              <p:txBody>
                <a:bodyPr wrap="square" rtlCol="0">
                  <a:spAutoFit/>
                </a:bodyPr>
                <a:lstStyle/>
                <a:p>
                  <a:pPr algn="ctr"/>
                  <a:r>
                    <a:rPr lang="fr-FR" sz="1250" b="1" dirty="0">
                      <a:solidFill>
                        <a:schemeClr val="accent1"/>
                      </a:solidFill>
                    </a:rPr>
                    <a:t>Décomposition de la cission critique </a:t>
                  </a:r>
                </a:p>
              </p:txBody>
            </p:sp>
          </p:grpSp>
          <p:cxnSp>
            <p:nvCxnSpPr>
              <p:cNvPr id="44" name="Elbow Connector 89"/>
              <p:cNvCxnSpPr/>
              <p:nvPr/>
            </p:nvCxnSpPr>
            <p:spPr>
              <a:xfrm flipV="1">
                <a:off x="6344776" y="3704775"/>
                <a:ext cx="443144" cy="430016"/>
              </a:xfrm>
              <a:prstGeom prst="bentConnector3">
                <a:avLst>
                  <a:gd name="adj1" fmla="val 4604"/>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3" name="Groupe 12"/>
            <p:cNvGrpSpPr/>
            <p:nvPr/>
          </p:nvGrpSpPr>
          <p:grpSpPr>
            <a:xfrm>
              <a:off x="2131821" y="2191233"/>
              <a:ext cx="8178038" cy="2467289"/>
              <a:chOff x="2131821" y="3388441"/>
              <a:chExt cx="8178038" cy="2467289"/>
            </a:xfrm>
          </p:grpSpPr>
          <p:pic>
            <p:nvPicPr>
              <p:cNvPr id="34" name="Image 33"/>
              <p:cNvPicPr>
                <a:picLocks noChangeAspect="1"/>
              </p:cNvPicPr>
              <p:nvPr/>
            </p:nvPicPr>
            <p:blipFill>
              <a:blip r:embed="rId5"/>
              <a:stretch>
                <a:fillRect/>
              </a:stretch>
            </p:blipFill>
            <p:spPr>
              <a:xfrm>
                <a:off x="7555258" y="3388441"/>
                <a:ext cx="2542265" cy="459618"/>
              </a:xfrm>
              <a:prstGeom prst="rect">
                <a:avLst/>
              </a:prstGeom>
            </p:spPr>
          </p:pic>
          <p:grpSp>
            <p:nvGrpSpPr>
              <p:cNvPr id="12" name="Groupe 11"/>
              <p:cNvGrpSpPr/>
              <p:nvPr/>
            </p:nvGrpSpPr>
            <p:grpSpPr>
              <a:xfrm>
                <a:off x="2131821" y="4092281"/>
                <a:ext cx="8178038" cy="1763449"/>
                <a:chOff x="2131821" y="4092281"/>
                <a:chExt cx="8178038" cy="1763449"/>
              </a:xfrm>
            </p:grpSpPr>
            <p:grpSp>
              <p:nvGrpSpPr>
                <p:cNvPr id="11" name="Groupe 10"/>
                <p:cNvGrpSpPr/>
                <p:nvPr/>
              </p:nvGrpSpPr>
              <p:grpSpPr>
                <a:xfrm>
                  <a:off x="2131821" y="4092281"/>
                  <a:ext cx="5288607" cy="893517"/>
                  <a:chOff x="2131821" y="4092281"/>
                  <a:chExt cx="5288607" cy="893517"/>
                </a:xfrm>
              </p:grpSpPr>
              <p:pic>
                <p:nvPicPr>
                  <p:cNvPr id="3" name="Image 2"/>
                  <p:cNvPicPr>
                    <a:picLocks noChangeAspect="1"/>
                  </p:cNvPicPr>
                  <p:nvPr/>
                </p:nvPicPr>
                <p:blipFill>
                  <a:blip r:embed="rId6"/>
                  <a:stretch>
                    <a:fillRect/>
                  </a:stretch>
                </p:blipFill>
                <p:spPr>
                  <a:xfrm>
                    <a:off x="3790333" y="4142258"/>
                    <a:ext cx="3630095" cy="733427"/>
                  </a:xfrm>
                  <a:prstGeom prst="rect">
                    <a:avLst/>
                  </a:prstGeom>
                </p:spPr>
              </p:pic>
              <p:pic>
                <p:nvPicPr>
                  <p:cNvPr id="77" name="Image 76"/>
                  <p:cNvPicPr>
                    <a:picLocks noChangeAspect="1"/>
                  </p:cNvPicPr>
                  <p:nvPr/>
                </p:nvPicPr>
                <p:blipFill>
                  <a:blip r:embed="rId7"/>
                  <a:stretch>
                    <a:fillRect/>
                  </a:stretch>
                </p:blipFill>
                <p:spPr>
                  <a:xfrm>
                    <a:off x="2131821" y="4092281"/>
                    <a:ext cx="1614337" cy="893517"/>
                  </a:xfrm>
                  <a:prstGeom prst="rect">
                    <a:avLst/>
                  </a:prstGeom>
                </p:spPr>
              </p:pic>
            </p:grpSp>
            <p:pic>
              <p:nvPicPr>
                <p:cNvPr id="42" name="Image 41"/>
                <p:cNvPicPr>
                  <a:picLocks noChangeAspect="1"/>
                </p:cNvPicPr>
                <p:nvPr/>
              </p:nvPicPr>
              <p:blipFill>
                <a:blip r:embed="rId8"/>
                <a:stretch>
                  <a:fillRect/>
                </a:stretch>
              </p:blipFill>
              <p:spPr>
                <a:xfrm>
                  <a:off x="6141462" y="5230470"/>
                  <a:ext cx="4168397" cy="625260"/>
                </a:xfrm>
                <a:prstGeom prst="rect">
                  <a:avLst/>
                </a:prstGeom>
              </p:spPr>
            </p:pic>
          </p:grpSp>
        </p:grpSp>
      </p:grpSp>
      <p:grpSp>
        <p:nvGrpSpPr>
          <p:cNvPr id="83" name="Groupe 82"/>
          <p:cNvGrpSpPr/>
          <p:nvPr/>
        </p:nvGrpSpPr>
        <p:grpSpPr>
          <a:xfrm>
            <a:off x="2191122" y="3996244"/>
            <a:ext cx="4748914" cy="650632"/>
            <a:chOff x="2490457" y="4345596"/>
            <a:chExt cx="4748914" cy="650632"/>
          </a:xfrm>
        </p:grpSpPr>
        <p:grpSp>
          <p:nvGrpSpPr>
            <p:cNvPr id="65" name="Group 47"/>
            <p:cNvGrpSpPr/>
            <p:nvPr/>
          </p:nvGrpSpPr>
          <p:grpSpPr>
            <a:xfrm>
              <a:off x="2598988" y="4345596"/>
              <a:ext cx="4640383" cy="461719"/>
              <a:chOff x="2627922" y="1862834"/>
              <a:chExt cx="4640383" cy="461719"/>
            </a:xfrm>
          </p:grpSpPr>
          <p:cxnSp>
            <p:nvCxnSpPr>
              <p:cNvPr id="67" name="Elbow Connector 49"/>
              <p:cNvCxnSpPr/>
              <p:nvPr/>
            </p:nvCxnSpPr>
            <p:spPr>
              <a:xfrm rot="10800000" flipV="1">
                <a:off x="4513299" y="1905152"/>
                <a:ext cx="2755006" cy="419401"/>
              </a:xfrm>
              <a:prstGeom prst="bentConnector3">
                <a:avLst>
                  <a:gd name="adj1" fmla="val 733"/>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69" name="TextBox 50"/>
              <p:cNvSpPr txBox="1"/>
              <p:nvPr/>
            </p:nvSpPr>
            <p:spPr>
              <a:xfrm>
                <a:off x="2627922" y="1862834"/>
                <a:ext cx="1721361" cy="284693"/>
              </a:xfrm>
              <a:prstGeom prst="rect">
                <a:avLst/>
              </a:prstGeom>
              <a:noFill/>
            </p:spPr>
            <p:txBody>
              <a:bodyPr wrap="square" rtlCol="0">
                <a:spAutoFit/>
              </a:bodyPr>
              <a:lstStyle/>
              <a:p>
                <a:pPr algn="ctr"/>
                <a:r>
                  <a:rPr lang="fr-FR" sz="1250" b="1" dirty="0">
                    <a:solidFill>
                      <a:srgbClr val="00B050"/>
                    </a:solidFill>
                  </a:rPr>
                  <a:t>Contrainte de friction</a:t>
                </a:r>
              </a:p>
            </p:txBody>
          </p:sp>
        </p:grpSp>
        <p:pic>
          <p:nvPicPr>
            <p:cNvPr id="46" name="Image 45"/>
            <p:cNvPicPr>
              <a:picLocks noChangeAspect="1"/>
            </p:cNvPicPr>
            <p:nvPr/>
          </p:nvPicPr>
          <p:blipFill>
            <a:blip r:embed="rId9"/>
            <a:stretch>
              <a:fillRect/>
            </a:stretch>
          </p:blipFill>
          <p:spPr>
            <a:xfrm>
              <a:off x="2490457" y="4582208"/>
              <a:ext cx="1863092" cy="414020"/>
            </a:xfrm>
            <a:prstGeom prst="rect">
              <a:avLst/>
            </a:prstGeom>
          </p:spPr>
        </p:pic>
      </p:grpSp>
      <p:pic>
        <p:nvPicPr>
          <p:cNvPr id="124" name="Image 123"/>
          <p:cNvPicPr>
            <a:picLocks noChangeAspect="1"/>
          </p:cNvPicPr>
          <p:nvPr/>
        </p:nvPicPr>
        <p:blipFill>
          <a:blip r:embed="rId10"/>
          <a:stretch>
            <a:fillRect/>
          </a:stretch>
        </p:blipFill>
        <p:spPr>
          <a:xfrm>
            <a:off x="1791845" y="1031622"/>
            <a:ext cx="2278405" cy="657000"/>
          </a:xfrm>
          <a:prstGeom prst="rect">
            <a:avLst/>
          </a:prstGeom>
        </p:spPr>
      </p:pic>
      <p:grpSp>
        <p:nvGrpSpPr>
          <p:cNvPr id="125" name="Group 19"/>
          <p:cNvGrpSpPr/>
          <p:nvPr/>
        </p:nvGrpSpPr>
        <p:grpSpPr>
          <a:xfrm>
            <a:off x="1467478" y="1097560"/>
            <a:ext cx="2470276" cy="1742593"/>
            <a:chOff x="1090140" y="1949073"/>
            <a:chExt cx="1897921" cy="1008235"/>
          </a:xfrm>
        </p:grpSpPr>
        <p:cxnSp>
          <p:nvCxnSpPr>
            <p:cNvPr id="126" name="Elbow Connector 88"/>
            <p:cNvCxnSpPr>
              <a:stCxn id="127" idx="2"/>
              <a:endCxn id="77" idx="1"/>
            </p:cNvCxnSpPr>
            <p:nvPr/>
          </p:nvCxnSpPr>
          <p:spPr>
            <a:xfrm rot="5400000">
              <a:off x="1862408" y="1994793"/>
              <a:ext cx="700665" cy="1224366"/>
            </a:xfrm>
            <a:prstGeom prst="bentConnector4">
              <a:avLst>
                <a:gd name="adj1" fmla="val 22991"/>
                <a:gd name="adj2" fmla="val 133274"/>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27" name="Rectangle 126"/>
            <p:cNvSpPr/>
            <p:nvPr/>
          </p:nvSpPr>
          <p:spPr>
            <a:xfrm>
              <a:off x="2661786" y="1949073"/>
              <a:ext cx="326275" cy="307571"/>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8" name="TextBox 61"/>
            <p:cNvSpPr txBox="1"/>
            <p:nvPr/>
          </p:nvSpPr>
          <p:spPr>
            <a:xfrm>
              <a:off x="1090140" y="2457396"/>
              <a:ext cx="1034602" cy="387312"/>
            </a:xfrm>
            <a:prstGeom prst="rect">
              <a:avLst/>
            </a:prstGeom>
            <a:noFill/>
          </p:spPr>
          <p:txBody>
            <a:bodyPr wrap="square" rtlCol="0">
              <a:spAutoFit/>
            </a:bodyPr>
            <a:lstStyle/>
            <a:p>
              <a:pPr algn="ctr"/>
              <a:r>
                <a:rPr lang="fr-FR" sz="1250" b="1" dirty="0">
                  <a:solidFill>
                    <a:schemeClr val="accent1"/>
                  </a:solidFill>
                </a:rPr>
                <a:t>Vitesse de déformation viscoplastique</a:t>
              </a:r>
            </a:p>
          </p:txBody>
        </p:sp>
      </p:grpSp>
      <p:grpSp>
        <p:nvGrpSpPr>
          <p:cNvPr id="193" name="Groupe 192"/>
          <p:cNvGrpSpPr/>
          <p:nvPr/>
        </p:nvGrpSpPr>
        <p:grpSpPr>
          <a:xfrm>
            <a:off x="9590956" y="3978223"/>
            <a:ext cx="2625682" cy="1997663"/>
            <a:chOff x="9485452" y="4101311"/>
            <a:chExt cx="2625682" cy="1997663"/>
          </a:xfrm>
        </p:grpSpPr>
        <p:cxnSp>
          <p:nvCxnSpPr>
            <p:cNvPr id="185" name="Elbow Connector 49"/>
            <p:cNvCxnSpPr>
              <a:endCxn id="188" idx="0"/>
            </p:cNvCxnSpPr>
            <p:nvPr/>
          </p:nvCxnSpPr>
          <p:spPr>
            <a:xfrm rot="16200000" flipH="1">
              <a:off x="9913872" y="4304621"/>
              <a:ext cx="1217248" cy="947847"/>
            </a:xfrm>
            <a:prstGeom prst="bentConnector3">
              <a:avLst>
                <a:gd name="adj1" fmla="val 50000"/>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pic>
          <p:nvPicPr>
            <p:cNvPr id="188" name="Image 187"/>
            <p:cNvPicPr>
              <a:picLocks noChangeAspect="1"/>
            </p:cNvPicPr>
            <p:nvPr/>
          </p:nvPicPr>
          <p:blipFill>
            <a:blip r:embed="rId11"/>
            <a:stretch>
              <a:fillRect/>
            </a:stretch>
          </p:blipFill>
          <p:spPr>
            <a:xfrm>
              <a:off x="9881706" y="5387169"/>
              <a:ext cx="2229428" cy="711805"/>
            </a:xfrm>
            <a:prstGeom prst="rect">
              <a:avLst/>
            </a:prstGeom>
          </p:spPr>
        </p:pic>
        <p:sp>
          <p:nvSpPr>
            <p:cNvPr id="191" name="TextBox 50"/>
            <p:cNvSpPr txBox="1"/>
            <p:nvPr/>
          </p:nvSpPr>
          <p:spPr>
            <a:xfrm>
              <a:off x="9485452" y="4101311"/>
              <a:ext cx="2210356" cy="669414"/>
            </a:xfrm>
            <a:prstGeom prst="rect">
              <a:avLst/>
            </a:prstGeom>
            <a:noFill/>
          </p:spPr>
          <p:txBody>
            <a:bodyPr wrap="square" rtlCol="0">
              <a:spAutoFit/>
            </a:bodyPr>
            <a:lstStyle/>
            <a:p>
              <a:pPr lvl="1" algn="ctr"/>
              <a:r>
                <a:rPr lang="fr-FR" sz="1250" b="1" dirty="0">
                  <a:solidFill>
                    <a:srgbClr val="00B050"/>
                  </a:solidFill>
                </a:rPr>
                <a:t>Contrainte </a:t>
              </a:r>
              <a:r>
                <a:rPr lang="fr-FR" sz="1250" b="1" dirty="0" smtClean="0">
                  <a:solidFill>
                    <a:srgbClr val="00B050"/>
                  </a:solidFill>
                </a:rPr>
                <a:t>induite </a:t>
              </a:r>
              <a:r>
                <a:rPr lang="fr-FR" sz="1250" b="1" dirty="0">
                  <a:solidFill>
                    <a:srgbClr val="00B050"/>
                  </a:solidFill>
                </a:rPr>
                <a:t>par l’effet de </a:t>
              </a:r>
              <a:r>
                <a:rPr lang="fr-FR" sz="1250" b="1" dirty="0" smtClean="0">
                  <a:solidFill>
                    <a:srgbClr val="00B050"/>
                  </a:solidFill>
                </a:rPr>
                <a:t>Hall-</a:t>
              </a:r>
              <a:r>
                <a:rPr lang="fr-FR" sz="1250" b="1" dirty="0" err="1" smtClean="0">
                  <a:solidFill>
                    <a:srgbClr val="00B050"/>
                  </a:solidFill>
                </a:rPr>
                <a:t>Petch</a:t>
              </a:r>
              <a:r>
                <a:rPr lang="fr-FR" sz="1250" b="1" dirty="0" smtClean="0">
                  <a:solidFill>
                    <a:srgbClr val="00B050"/>
                  </a:solidFill>
                </a:rPr>
                <a:t> (taille de grain)</a:t>
              </a:r>
              <a:endParaRPr lang="fr-FR" sz="1250" b="1" dirty="0">
                <a:solidFill>
                  <a:srgbClr val="00B050"/>
                </a:solidFill>
              </a:endParaRPr>
            </a:p>
          </p:txBody>
        </p:sp>
      </p:grpSp>
      <p:grpSp>
        <p:nvGrpSpPr>
          <p:cNvPr id="7" name="Groupe 6"/>
          <p:cNvGrpSpPr/>
          <p:nvPr/>
        </p:nvGrpSpPr>
        <p:grpSpPr>
          <a:xfrm>
            <a:off x="7710145" y="4055227"/>
            <a:ext cx="2093142" cy="1948429"/>
            <a:chOff x="7710145" y="4055227"/>
            <a:chExt cx="2093142" cy="1948429"/>
          </a:xfrm>
        </p:grpSpPr>
        <p:grpSp>
          <p:nvGrpSpPr>
            <p:cNvPr id="122" name="Groupe 121"/>
            <p:cNvGrpSpPr/>
            <p:nvPr/>
          </p:nvGrpSpPr>
          <p:grpSpPr>
            <a:xfrm>
              <a:off x="7710145" y="4394777"/>
              <a:ext cx="2093142" cy="1608879"/>
              <a:chOff x="7863822" y="4683574"/>
              <a:chExt cx="2093142" cy="1608879"/>
            </a:xfrm>
          </p:grpSpPr>
          <p:sp>
            <p:nvSpPr>
              <p:cNvPr id="107" name="TextBox 50"/>
              <p:cNvSpPr txBox="1"/>
              <p:nvPr/>
            </p:nvSpPr>
            <p:spPr>
              <a:xfrm>
                <a:off x="8074382" y="4683574"/>
                <a:ext cx="1882582" cy="861774"/>
              </a:xfrm>
              <a:prstGeom prst="rect">
                <a:avLst/>
              </a:prstGeom>
              <a:noFill/>
            </p:spPr>
            <p:txBody>
              <a:bodyPr wrap="square" rtlCol="0">
                <a:spAutoFit/>
              </a:bodyPr>
              <a:lstStyle/>
              <a:p>
                <a:pPr algn="ctr"/>
                <a:r>
                  <a:rPr lang="fr-FR" sz="1250" b="1" dirty="0">
                    <a:solidFill>
                      <a:srgbClr val="00B050"/>
                    </a:solidFill>
                  </a:rPr>
                  <a:t>Ecrouissage induit par les boucles de dislocations et les « Solute Cluster </a:t>
                </a:r>
                <a:r>
                  <a:rPr lang="fr-FR" sz="1250" b="1" dirty="0" smtClean="0">
                    <a:solidFill>
                      <a:srgbClr val="00B050"/>
                    </a:solidFill>
                  </a:rPr>
                  <a:t>»</a:t>
                </a:r>
              </a:p>
              <a:p>
                <a:pPr algn="ctr"/>
                <a:r>
                  <a:rPr lang="fr-FR" sz="1250" b="1" dirty="0" smtClean="0">
                    <a:solidFill>
                      <a:srgbClr val="00B050"/>
                    </a:solidFill>
                  </a:rPr>
                  <a:t>(irradiation)</a:t>
                </a:r>
                <a:endParaRPr lang="fr-FR" sz="1250" b="1" dirty="0">
                  <a:solidFill>
                    <a:srgbClr val="00B050"/>
                  </a:solidFill>
                </a:endParaRPr>
              </a:p>
            </p:txBody>
          </p:sp>
          <p:pic>
            <p:nvPicPr>
              <p:cNvPr id="109" name="Image 108"/>
              <p:cNvPicPr>
                <a:picLocks noChangeAspect="1"/>
              </p:cNvPicPr>
              <p:nvPr/>
            </p:nvPicPr>
            <p:blipFill>
              <a:blip r:embed="rId12"/>
              <a:stretch>
                <a:fillRect/>
              </a:stretch>
            </p:blipFill>
            <p:spPr>
              <a:xfrm>
                <a:off x="7863822" y="5498048"/>
                <a:ext cx="2032353" cy="794405"/>
              </a:xfrm>
              <a:prstGeom prst="rect">
                <a:avLst/>
              </a:prstGeom>
            </p:spPr>
          </p:pic>
        </p:grpSp>
        <p:grpSp>
          <p:nvGrpSpPr>
            <p:cNvPr id="200" name="Group 93"/>
            <p:cNvGrpSpPr/>
            <p:nvPr/>
          </p:nvGrpSpPr>
          <p:grpSpPr>
            <a:xfrm>
              <a:off x="8476245" y="4055227"/>
              <a:ext cx="1003535" cy="376310"/>
              <a:chOff x="3851920" y="5661248"/>
              <a:chExt cx="1208382" cy="376310"/>
            </a:xfrm>
          </p:grpSpPr>
          <p:cxnSp>
            <p:nvCxnSpPr>
              <p:cNvPr id="201" name="Straight Connector 72"/>
              <p:cNvCxnSpPr/>
              <p:nvPr/>
            </p:nvCxnSpPr>
            <p:spPr>
              <a:xfrm>
                <a:off x="3851920" y="5661248"/>
                <a:ext cx="0" cy="139287"/>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02" name="Straight Connector 74"/>
              <p:cNvCxnSpPr/>
              <p:nvPr/>
            </p:nvCxnSpPr>
            <p:spPr>
              <a:xfrm>
                <a:off x="5060302" y="5661248"/>
                <a:ext cx="0" cy="139287"/>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03" name="Straight Connector 75"/>
              <p:cNvCxnSpPr/>
              <p:nvPr/>
            </p:nvCxnSpPr>
            <p:spPr>
              <a:xfrm flipV="1">
                <a:off x="3851920" y="5799144"/>
                <a:ext cx="1208382" cy="612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04" name="Straight Arrow Connector 90"/>
              <p:cNvCxnSpPr/>
              <p:nvPr/>
            </p:nvCxnSpPr>
            <p:spPr>
              <a:xfrm>
                <a:off x="4366169" y="5805264"/>
                <a:ext cx="0" cy="232294"/>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grpSp>
      <p:grpSp>
        <p:nvGrpSpPr>
          <p:cNvPr id="121" name="Groupe 120"/>
          <p:cNvGrpSpPr/>
          <p:nvPr/>
        </p:nvGrpSpPr>
        <p:grpSpPr>
          <a:xfrm>
            <a:off x="1431501" y="4077828"/>
            <a:ext cx="6162849" cy="1921186"/>
            <a:chOff x="1827811" y="4259391"/>
            <a:chExt cx="6162849" cy="1921186"/>
          </a:xfrm>
        </p:grpSpPr>
        <p:grpSp>
          <p:nvGrpSpPr>
            <p:cNvPr id="85" name="Group 47"/>
            <p:cNvGrpSpPr/>
            <p:nvPr/>
          </p:nvGrpSpPr>
          <p:grpSpPr>
            <a:xfrm>
              <a:off x="1827811" y="4259391"/>
              <a:ext cx="6162849" cy="1921186"/>
              <a:chOff x="241555" y="1734861"/>
              <a:chExt cx="6162849" cy="1921186"/>
            </a:xfrm>
          </p:grpSpPr>
          <p:cxnSp>
            <p:nvCxnSpPr>
              <p:cNvPr id="87" name="Elbow Connector 49"/>
              <p:cNvCxnSpPr/>
              <p:nvPr/>
            </p:nvCxnSpPr>
            <p:spPr>
              <a:xfrm rot="10800000" flipV="1">
                <a:off x="4997637" y="1734861"/>
                <a:ext cx="1406767" cy="1144465"/>
              </a:xfrm>
              <a:prstGeom prst="bentConnector3">
                <a:avLst>
                  <a:gd name="adj1" fmla="val 1476"/>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88" name="TextBox 50"/>
              <p:cNvSpPr txBox="1"/>
              <p:nvPr/>
            </p:nvSpPr>
            <p:spPr>
              <a:xfrm>
                <a:off x="241555" y="2640384"/>
                <a:ext cx="2644024" cy="1015663"/>
              </a:xfrm>
              <a:prstGeom prst="rect">
                <a:avLst/>
              </a:prstGeom>
              <a:noFill/>
            </p:spPr>
            <p:txBody>
              <a:bodyPr wrap="square" rtlCol="0">
                <a:spAutoFit/>
              </a:bodyPr>
              <a:lstStyle/>
              <a:p>
                <a:pPr algn="ctr"/>
                <a:r>
                  <a:rPr lang="fr-FR" sz="1200" b="1" dirty="0">
                    <a:solidFill>
                      <a:schemeClr val="accent6"/>
                    </a:solidFill>
                  </a:rPr>
                  <a:t>Les distorsions générées par les dislocations immobiles sont des obstacles, dits de la « forêt », entravant la propagation d’une dislocation mobile dans le réseau.</a:t>
                </a:r>
              </a:p>
            </p:txBody>
          </p:sp>
        </p:grpSp>
        <p:pic>
          <p:nvPicPr>
            <p:cNvPr id="104" name="Image 103"/>
            <p:cNvPicPr>
              <a:picLocks noChangeAspect="1"/>
            </p:cNvPicPr>
            <p:nvPr/>
          </p:nvPicPr>
          <p:blipFill>
            <a:blip r:embed="rId13"/>
            <a:stretch>
              <a:fillRect/>
            </a:stretch>
          </p:blipFill>
          <p:spPr>
            <a:xfrm>
              <a:off x="4190519" y="5068193"/>
              <a:ext cx="2347878" cy="1050367"/>
            </a:xfrm>
            <a:prstGeom prst="rect">
              <a:avLst/>
            </a:prstGeom>
          </p:spPr>
        </p:pic>
      </p:grpSp>
      <p:sp>
        <p:nvSpPr>
          <p:cNvPr id="206" name="Subtitle 2"/>
          <p:cNvSpPr txBox="1">
            <a:spLocks/>
          </p:cNvSpPr>
          <p:nvPr/>
        </p:nvSpPr>
        <p:spPr>
          <a:xfrm>
            <a:off x="1212980" y="617226"/>
            <a:ext cx="4427359" cy="34968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sz="2000" b="1" dirty="0">
                <a:solidFill>
                  <a:schemeClr val="accent2">
                    <a:lumMod val="50000"/>
                  </a:schemeClr>
                </a:solidFill>
              </a:rPr>
              <a:t>Formulation élastique – viscoplastique  </a:t>
            </a:r>
          </a:p>
        </p:txBody>
      </p:sp>
      <p:sp>
        <p:nvSpPr>
          <p:cNvPr id="100" name="Espace réservé de la date 12"/>
          <p:cNvSpPr>
            <a:spLocks noGrp="1"/>
          </p:cNvSpPr>
          <p:nvPr>
            <p:ph type="dt" sz="half" idx="10"/>
          </p:nvPr>
        </p:nvSpPr>
        <p:spPr>
          <a:xfrm>
            <a:off x="1500456" y="6372226"/>
            <a:ext cx="1181696" cy="365125"/>
          </a:xfrm>
        </p:spPr>
        <p:txBody>
          <a:bodyPr/>
          <a:lstStyle/>
          <a:p>
            <a:r>
              <a:rPr lang="fr-FR" sz="1600" dirty="0"/>
              <a:t>17/10/2019</a:t>
            </a:r>
            <a:endParaRPr lang="fr-FR" sz="1500" dirty="0">
              <a:solidFill>
                <a:schemeClr val="tx1">
                  <a:lumMod val="65000"/>
                  <a:lumOff val="35000"/>
                </a:schemeClr>
              </a:solidFill>
            </a:endParaRPr>
          </a:p>
        </p:txBody>
      </p:sp>
    </p:spTree>
    <p:extLst>
      <p:ext uri="{BB962C8B-B14F-4D97-AF65-F5344CB8AC3E}">
        <p14:creationId xmlns:p14="http://schemas.microsoft.com/office/powerpoint/2010/main" val="2955106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NUM" val="11"/>
</p:tagLst>
</file>

<file path=ppt/tags/tag10.xml><?xml version="1.0" encoding="utf-8"?>
<p:tagLst xmlns:a="http://schemas.openxmlformats.org/drawingml/2006/main" xmlns:r="http://schemas.openxmlformats.org/officeDocument/2006/relationships" xmlns:p="http://schemas.openxmlformats.org/presentationml/2006/main">
  <p:tag name="NUM" val="6"/>
</p:tagLst>
</file>

<file path=ppt/tags/tag11.xml><?xml version="1.0" encoding="utf-8"?>
<p:tagLst xmlns:a="http://schemas.openxmlformats.org/drawingml/2006/main" xmlns:r="http://schemas.openxmlformats.org/officeDocument/2006/relationships" xmlns:p="http://schemas.openxmlformats.org/presentationml/2006/main">
  <p:tag name="NUM" val="6"/>
</p:tagLst>
</file>

<file path=ppt/tags/tag12.xml><?xml version="1.0" encoding="utf-8"?>
<p:tagLst xmlns:a="http://schemas.openxmlformats.org/drawingml/2006/main" xmlns:r="http://schemas.openxmlformats.org/officeDocument/2006/relationships" xmlns:p="http://schemas.openxmlformats.org/presentationml/2006/main">
  <p:tag name="NUM" val="6"/>
</p:tagLst>
</file>

<file path=ppt/tags/tag2.xml><?xml version="1.0" encoding="utf-8"?>
<p:tagLst xmlns:a="http://schemas.openxmlformats.org/drawingml/2006/main" xmlns:r="http://schemas.openxmlformats.org/officeDocument/2006/relationships" xmlns:p="http://schemas.openxmlformats.org/presentationml/2006/main">
  <p:tag name="NUM" val="6"/>
</p:tagLst>
</file>

<file path=ppt/tags/tag3.xml><?xml version="1.0" encoding="utf-8"?>
<p:tagLst xmlns:a="http://schemas.openxmlformats.org/drawingml/2006/main" xmlns:r="http://schemas.openxmlformats.org/officeDocument/2006/relationships" xmlns:p="http://schemas.openxmlformats.org/presentationml/2006/main">
  <p:tag name="NUM" val="6"/>
</p:tagLst>
</file>

<file path=ppt/tags/tag4.xml><?xml version="1.0" encoding="utf-8"?>
<p:tagLst xmlns:a="http://schemas.openxmlformats.org/drawingml/2006/main" xmlns:r="http://schemas.openxmlformats.org/officeDocument/2006/relationships" xmlns:p="http://schemas.openxmlformats.org/presentationml/2006/main">
  <p:tag name="NUM" val="6"/>
</p:tagLst>
</file>

<file path=ppt/tags/tag5.xml><?xml version="1.0" encoding="utf-8"?>
<p:tagLst xmlns:a="http://schemas.openxmlformats.org/drawingml/2006/main" xmlns:r="http://schemas.openxmlformats.org/officeDocument/2006/relationships" xmlns:p="http://schemas.openxmlformats.org/presentationml/2006/main">
  <p:tag name="NUM" val="6"/>
</p:tagLst>
</file>

<file path=ppt/tags/tag6.xml><?xml version="1.0" encoding="utf-8"?>
<p:tagLst xmlns:a="http://schemas.openxmlformats.org/drawingml/2006/main" xmlns:r="http://schemas.openxmlformats.org/officeDocument/2006/relationships" xmlns:p="http://schemas.openxmlformats.org/presentationml/2006/main">
  <p:tag name="NUM" val="6"/>
</p:tagLst>
</file>

<file path=ppt/tags/tag7.xml><?xml version="1.0" encoding="utf-8"?>
<p:tagLst xmlns:a="http://schemas.openxmlformats.org/drawingml/2006/main" xmlns:r="http://schemas.openxmlformats.org/officeDocument/2006/relationships" xmlns:p="http://schemas.openxmlformats.org/presentationml/2006/main">
  <p:tag name="NUM" val="6"/>
</p:tagLst>
</file>

<file path=ppt/tags/tag8.xml><?xml version="1.0" encoding="utf-8"?>
<p:tagLst xmlns:a="http://schemas.openxmlformats.org/drawingml/2006/main" xmlns:r="http://schemas.openxmlformats.org/officeDocument/2006/relationships" xmlns:p="http://schemas.openxmlformats.org/presentationml/2006/main">
  <p:tag name="NUM" val="6"/>
</p:tagLst>
</file>

<file path=ppt/tags/tag9.xml><?xml version="1.0" encoding="utf-8"?>
<p:tagLst xmlns:a="http://schemas.openxmlformats.org/drawingml/2006/main" xmlns:r="http://schemas.openxmlformats.org/officeDocument/2006/relationships" xmlns:p="http://schemas.openxmlformats.org/presentationml/2006/main">
  <p:tag name="NUM" val="6"/>
</p:tagLst>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onception personnalisé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4647</TotalTime>
  <Words>3198</Words>
  <Application>Microsoft Office PowerPoint</Application>
  <PresentationFormat>Grand écran</PresentationFormat>
  <Paragraphs>547</Paragraphs>
  <Slides>26</Slides>
  <Notes>26</Notes>
  <HiddenSlides>0</HiddenSlides>
  <MMClips>0</MMClips>
  <ScaleCrop>false</ScaleCrop>
  <HeadingPairs>
    <vt:vector size="6" baseType="variant">
      <vt:variant>
        <vt:lpstr>Polices utilisées</vt:lpstr>
      </vt:variant>
      <vt:variant>
        <vt:i4>9</vt:i4>
      </vt:variant>
      <vt:variant>
        <vt:lpstr>Thème</vt:lpstr>
      </vt:variant>
      <vt:variant>
        <vt:i4>3</vt:i4>
      </vt:variant>
      <vt:variant>
        <vt:lpstr>Titres des diapositives</vt:lpstr>
      </vt:variant>
      <vt:variant>
        <vt:i4>26</vt:i4>
      </vt:variant>
    </vt:vector>
  </HeadingPairs>
  <TitlesOfParts>
    <vt:vector size="38" baseType="lpstr">
      <vt:lpstr>ＭＳ Ｐゴシック</vt:lpstr>
      <vt:lpstr>Arial</vt:lpstr>
      <vt:lpstr>Calibri</vt:lpstr>
      <vt:lpstr>Calibri Light</vt:lpstr>
      <vt:lpstr>Cambria Math</vt:lpstr>
      <vt:lpstr>Helvetica</vt:lpstr>
      <vt:lpstr>MS Mincho</vt:lpstr>
      <vt:lpstr>Times New Roman</vt:lpstr>
      <vt:lpstr>Wingdings</vt:lpstr>
      <vt:lpstr>Thème Office</vt:lpstr>
      <vt:lpstr>1_Thème Office</vt:lpstr>
      <vt:lpstr>Conception personnalisée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EDF</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NAGI Hamza</dc:creator>
  <cp:lastModifiedBy>hersant david</cp:lastModifiedBy>
  <cp:revision>690</cp:revision>
  <dcterms:created xsi:type="dcterms:W3CDTF">2019-05-31T06:52:28Z</dcterms:created>
  <dcterms:modified xsi:type="dcterms:W3CDTF">2019-10-16T22:05:36Z</dcterms:modified>
</cp:coreProperties>
</file>

<file path=docProps/thumbnail.jpeg>
</file>